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6" r:id="rId2"/>
  </p:sldMasterIdLst>
  <p:notesMasterIdLst>
    <p:notesMasterId r:id="rId48"/>
  </p:notesMasterIdLst>
  <p:sldIdLst>
    <p:sldId id="256" r:id="rId3"/>
    <p:sldId id="260" r:id="rId4"/>
    <p:sldId id="261" r:id="rId5"/>
    <p:sldId id="268" r:id="rId6"/>
    <p:sldId id="266" r:id="rId7"/>
    <p:sldId id="265" r:id="rId8"/>
    <p:sldId id="264" r:id="rId9"/>
    <p:sldId id="267" r:id="rId10"/>
    <p:sldId id="269" r:id="rId11"/>
    <p:sldId id="270" r:id="rId12"/>
    <p:sldId id="271" r:id="rId13"/>
    <p:sldId id="272" r:id="rId14"/>
    <p:sldId id="274" r:id="rId15"/>
    <p:sldId id="275" r:id="rId16"/>
    <p:sldId id="276" r:id="rId17"/>
    <p:sldId id="277" r:id="rId18"/>
    <p:sldId id="307" r:id="rId19"/>
    <p:sldId id="308" r:id="rId20"/>
    <p:sldId id="282" r:id="rId21"/>
    <p:sldId id="283" r:id="rId22"/>
    <p:sldId id="284" r:id="rId23"/>
    <p:sldId id="280" r:id="rId24"/>
    <p:sldId id="281" r:id="rId25"/>
    <p:sldId id="310" r:id="rId26"/>
    <p:sldId id="285" r:id="rId27"/>
    <p:sldId id="286" r:id="rId28"/>
    <p:sldId id="287" r:id="rId29"/>
    <p:sldId id="302" r:id="rId30"/>
    <p:sldId id="288" r:id="rId31"/>
    <p:sldId id="289" r:id="rId32"/>
    <p:sldId id="290" r:id="rId33"/>
    <p:sldId id="291" r:id="rId34"/>
    <p:sldId id="292" r:id="rId35"/>
    <p:sldId id="309" r:id="rId36"/>
    <p:sldId id="293" r:id="rId37"/>
    <p:sldId id="295" r:id="rId38"/>
    <p:sldId id="294" r:id="rId39"/>
    <p:sldId id="296" r:id="rId40"/>
    <p:sldId id="297" r:id="rId41"/>
    <p:sldId id="298" r:id="rId42"/>
    <p:sldId id="299" r:id="rId43"/>
    <p:sldId id="311" r:id="rId44"/>
    <p:sldId id="300" r:id="rId45"/>
    <p:sldId id="306" r:id="rId46"/>
    <p:sldId id="301"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23" autoAdjust="0"/>
    <p:restoredTop sz="74329" autoAdjust="0"/>
  </p:normalViewPr>
  <p:slideViewPr>
    <p:cSldViewPr snapToGrid="0">
      <p:cViewPr>
        <p:scale>
          <a:sx n="58" d="100"/>
          <a:sy n="58" d="100"/>
        </p:scale>
        <p:origin x="-294" y="138"/>
      </p:cViewPr>
      <p:guideLst>
        <p:guide orient="horz" pos="2160"/>
        <p:guide pos="3840"/>
      </p:guideLst>
    </p:cSldViewPr>
  </p:slideViewPr>
  <p:notesTextViewPr>
    <p:cViewPr>
      <p:scale>
        <a:sx n="1" d="1"/>
        <a:sy n="1" d="1"/>
      </p:scale>
      <p:origin x="0" y="0"/>
    </p:cViewPr>
  </p:notesTextViewPr>
  <p:sorterViewPr>
    <p:cViewPr varScale="1">
      <p:scale>
        <a:sx n="1" d="1"/>
        <a:sy n="1" d="1"/>
      </p:scale>
      <p:origin x="0" y="-164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14639-0753-4022-B9B4-CD377CFED5CE}" type="datetimeFigureOut">
              <a:rPr lang="en-US" smtClean="0"/>
              <a:t>5/19/2020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9B4F3D-7D37-4D42-A414-7EE53A09A065}" type="slidenum">
              <a:rPr lang="en-US" smtClean="0"/>
              <a:t>‹#›</a:t>
            </a:fld>
            <a:endParaRPr lang="en-US" dirty="0"/>
          </a:p>
        </p:txBody>
      </p:sp>
    </p:spTree>
    <p:extLst>
      <p:ext uri="{BB962C8B-B14F-4D97-AF65-F5344CB8AC3E}">
        <p14:creationId xmlns:p14="http://schemas.microsoft.com/office/powerpoint/2010/main" val="4035004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a:t>
            </a:fld>
            <a:endParaRPr lang="en-US" dirty="0"/>
          </a:p>
        </p:txBody>
      </p:sp>
    </p:spTree>
    <p:extLst>
      <p:ext uri="{BB962C8B-B14F-4D97-AF65-F5344CB8AC3E}">
        <p14:creationId xmlns:p14="http://schemas.microsoft.com/office/powerpoint/2010/main" val="817802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every mission a training mission and learn from it.  The 12 hour club is when a member only does the minimum required hours. This will</a:t>
            </a:r>
            <a:r>
              <a:rPr lang="en-US" baseline="0" dirty="0"/>
              <a:t> not make for a proficient member of the crew. Instructors are to STRONGLY encourage “Proficiency” </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16</a:t>
            </a:fld>
            <a:endParaRPr lang="en-US" dirty="0"/>
          </a:p>
        </p:txBody>
      </p:sp>
    </p:spTree>
    <p:extLst>
      <p:ext uri="{BB962C8B-B14F-4D97-AF65-F5344CB8AC3E}">
        <p14:creationId xmlns:p14="http://schemas.microsoft.com/office/powerpoint/2010/main" val="3173845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600" dirty="0">
                <a:ea typeface="ＭＳ Ｐゴシック" pitchFamily="34" charset="-128"/>
              </a:rPr>
              <a:t>Per COMDTINST_M5100.47.pdf - a Mishap is “</a:t>
            </a:r>
            <a:r>
              <a:rPr lang="en-US" sz="1600" kern="1200" dirty="0">
                <a:solidFill>
                  <a:schemeClr val="tx1"/>
                </a:solidFill>
                <a:effectLst/>
                <a:latin typeface="Arial" charset="0"/>
                <a:ea typeface="ＭＳ Ｐゴシック" charset="0"/>
                <a:cs typeface="ＭＳ Ｐゴシック" charset="0"/>
              </a:rPr>
              <a:t>An unplanned, unexpected, or undesirable event or series of events resulting in death, injury, occupational illness, or damage to or loss of  materiel. “</a:t>
            </a:r>
            <a:endParaRPr lang="en-US" sz="1600" dirty="0"/>
          </a:p>
          <a:p>
            <a:endParaRPr lang="en-US" sz="1600" dirty="0"/>
          </a:p>
          <a:p>
            <a:r>
              <a:rPr lang="en-US" sz="1600" dirty="0"/>
              <a:t>Need to define MISHAP.   </a:t>
            </a:r>
            <a:r>
              <a:rPr lang="en-US" sz="1600" u="none" dirty="0"/>
              <a:t>A</a:t>
            </a:r>
            <a:r>
              <a:rPr lang="en-US" sz="1600" u="none" dirty="0">
                <a:solidFill>
                  <a:srgbClr val="1037E8"/>
                </a:solidFill>
              </a:rPr>
              <a:t>nything causing an unplanned stop </a:t>
            </a:r>
            <a:r>
              <a:rPr lang="en-US" sz="1600" dirty="0">
                <a:solidFill>
                  <a:srgbClr val="1037E8"/>
                </a:solidFill>
              </a:rPr>
              <a:t>besides a comfort stop is potentially reportable.  Certainly any mechanical or maintenance issue, but people should </a:t>
            </a:r>
            <a:r>
              <a:rPr lang="en-US" sz="1600" u="sng" dirty="0">
                <a:solidFill>
                  <a:srgbClr val="1037E8"/>
                </a:solidFill>
              </a:rPr>
              <a:t>use common sense </a:t>
            </a:r>
            <a:r>
              <a:rPr lang="en-US" sz="1600" dirty="0">
                <a:solidFill>
                  <a:srgbClr val="1037E8"/>
                </a:solidFill>
              </a:rPr>
              <a:t>in what they report.  Anything that you expect to be reimbursed for should definitely be reported. That being said, it is better to over report than under report.  Nobody will be criticized for reporting too much. </a:t>
            </a:r>
            <a:r>
              <a:rPr lang="en-US" sz="1600" dirty="0"/>
              <a:t> When in doubt report it.</a:t>
            </a:r>
          </a:p>
          <a:p>
            <a:pPr>
              <a:defRPr>
                <a:solidFill>
                  <a:srgbClr val="FF0F25"/>
                </a:solidFill>
              </a:defRPr>
            </a:pPr>
            <a:endParaRPr lang="en-US" sz="1600" dirty="0"/>
          </a:p>
          <a:p>
            <a:r>
              <a:rPr lang="en-US" sz="1600" dirty="0"/>
              <a:t>Operations Policy Manual requires those with firsthand knowledge of a mishap to report it.  Let’s talk about that.</a:t>
            </a:r>
          </a:p>
          <a:p>
            <a:endParaRPr lang="en-US" sz="1600" dirty="0"/>
          </a:p>
          <a:p>
            <a:r>
              <a:rPr lang="en-US" sz="1600" dirty="0"/>
              <a:t>If you are confident that the principle parties are reporting to the organization, redundant reporting is not needed unless requested.</a:t>
            </a:r>
          </a:p>
          <a:p>
            <a:endParaRPr lang="en-US" sz="1600" dirty="0"/>
          </a:p>
          <a:p>
            <a:r>
              <a:rPr lang="en-US" sz="1600" dirty="0"/>
              <a:t>Why are they requesting that all mishaps; with or without injuries and even if there is no damage be reported?</a:t>
            </a:r>
          </a:p>
          <a:p>
            <a:endParaRPr lang="en-US" sz="1600" dirty="0"/>
          </a:p>
          <a:p>
            <a:r>
              <a:rPr lang="en-US" sz="1600" dirty="0"/>
              <a:t>Whenever a mishap occurs, even with no real damage or injury, is reported this information can be used to aid other members of potential risks and how this risk can be avoided.   </a:t>
            </a:r>
          </a:p>
          <a:p>
            <a:endParaRPr lang="en-US" sz="1600" dirty="0"/>
          </a:p>
          <a:p>
            <a:r>
              <a:rPr lang="en-US" sz="1600" dirty="0"/>
              <a:t>This information you provided can be used as a learning or teaching event that can help all of us to become safer.</a:t>
            </a:r>
          </a:p>
        </p:txBody>
      </p:sp>
      <p:sp>
        <p:nvSpPr>
          <p:cNvPr id="4" name="Slide Number Placeholder 3"/>
          <p:cNvSpPr>
            <a:spLocks noGrp="1"/>
          </p:cNvSpPr>
          <p:nvPr>
            <p:ph type="sldNum" sz="quarter" idx="10"/>
          </p:nvPr>
        </p:nvSpPr>
        <p:spPr/>
        <p:txBody>
          <a:bodyPr/>
          <a:lstStyle/>
          <a:p>
            <a:fld id="{97B926F2-FE35-4312-839E-D32EAA8F49DB}" type="slidenum">
              <a:rPr lang="en-US" smtClean="0"/>
              <a:t>17</a:t>
            </a:fld>
            <a:endParaRPr lang="en-US" dirty="0"/>
          </a:p>
        </p:txBody>
      </p:sp>
    </p:spTree>
    <p:extLst>
      <p:ext uri="{BB962C8B-B14F-4D97-AF65-F5344CB8AC3E}">
        <p14:creationId xmlns:p14="http://schemas.microsoft.com/office/powerpoint/2010/main" val="2299402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9B4F3D-7D37-4D42-A414-7EE53A09A065}" type="slidenum">
              <a:rPr lang="en-US" smtClean="0"/>
              <a:t>18</a:t>
            </a:fld>
            <a:endParaRPr lang="en-US" dirty="0"/>
          </a:p>
        </p:txBody>
      </p:sp>
    </p:spTree>
    <p:extLst>
      <p:ext uri="{BB962C8B-B14F-4D97-AF65-F5344CB8AC3E}">
        <p14:creationId xmlns:p14="http://schemas.microsoft.com/office/powerpoint/2010/main" val="1751631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19</a:t>
            </a:fld>
            <a:endParaRPr lang="en-US" dirty="0"/>
          </a:p>
        </p:txBody>
      </p:sp>
    </p:spTree>
    <p:extLst>
      <p:ext uri="{BB962C8B-B14F-4D97-AF65-F5344CB8AC3E}">
        <p14:creationId xmlns:p14="http://schemas.microsoft.com/office/powerpoint/2010/main" val="68842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ea typeface="ＭＳ Ｐゴシック" pitchFamily="34" charset="-128"/>
              </a:rPr>
              <a:t>Crew fatigue is critical to the GAR score and cause to shorten or cancel the patrol entirely. The Coxswain should always endeavor to stay at or near the helm in order to be alert and in good position to respond to issues unless relieved by a competent crew member.  Common sense applies when it is advisable for the Coxswain to change his/her position (e.g. head calls).</a:t>
            </a:r>
          </a:p>
          <a:p>
            <a:endParaRPr lang="en-US" altLang="en-US" dirty="0">
              <a:ea typeface="ＭＳ Ｐゴシック" pitchFamily="34" charset="-128"/>
            </a:endParaRPr>
          </a:p>
          <a:p>
            <a:r>
              <a:rPr lang="en-US" altLang="en-US" dirty="0">
                <a:ea typeface="ＭＳ Ｐゴシック" pitchFamily="34" charset="-128"/>
              </a:rPr>
              <a:t>Maintaining a proper lookout</a:t>
            </a:r>
            <a:r>
              <a:rPr lang="en-US" altLang="en-US" baseline="0" dirty="0">
                <a:ea typeface="ＭＳ Ｐゴシック" pitchFamily="34" charset="-128"/>
              </a:rPr>
              <a:t> is not only required for safe operations it is the law per the Navigation Rules.  Do not just ASSUME everyone will pay attention and lookout for dangers</a:t>
            </a:r>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20</a:t>
            </a:fld>
            <a:endParaRPr lang="en-US" dirty="0"/>
          </a:p>
        </p:txBody>
      </p:sp>
    </p:spTree>
    <p:extLst>
      <p:ext uri="{BB962C8B-B14F-4D97-AF65-F5344CB8AC3E}">
        <p14:creationId xmlns:p14="http://schemas.microsoft.com/office/powerpoint/2010/main" val="316498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21</a:t>
            </a:fld>
            <a:endParaRPr lang="en-US" dirty="0"/>
          </a:p>
        </p:txBody>
      </p:sp>
    </p:spTree>
    <p:extLst>
      <p:ext uri="{BB962C8B-B14F-4D97-AF65-F5344CB8AC3E}">
        <p14:creationId xmlns:p14="http://schemas.microsoft.com/office/powerpoint/2010/main" val="771235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It’s important to note that in the operations policy manual we already have statements saying it is</a:t>
            </a:r>
          </a:p>
          <a:p>
            <a:r>
              <a:rPr lang="en-US" altLang="en-US" dirty="0"/>
              <a:t>EVERY crew person’s responsibility to evaluate their own physical condition. Additionally the Coxswain is responsibility evaluate the condition of the crew before (and During) the start of the mission.</a:t>
            </a:r>
          </a:p>
        </p:txBody>
      </p:sp>
      <p:sp>
        <p:nvSpPr>
          <p:cNvPr id="4" name="Slide Number Placeholder 3">
            <a:extLst>
              <a:ext uri="{FF2B5EF4-FFF2-40B4-BE49-F238E27FC236}">
                <a16:creationId xmlns="" xmlns:a16="http://schemas.microsoft.com/office/drawing/2014/main" id="{74A1D478-F2A4-D54F-B325-A82726A3E9E1}"/>
              </a:ext>
            </a:extLst>
          </p:cNvPr>
          <p:cNvSpPr>
            <a:spLocks noGrp="1"/>
          </p:cNvSpPr>
          <p:nvPr>
            <p:ph type="sldNum" sz="quarter" idx="5"/>
          </p:nvPr>
        </p:nvSpPr>
        <p:spPr/>
        <p:txBody>
          <a:bodyPr/>
          <a:lstStyle/>
          <a:p>
            <a:pPr>
              <a:defRPr/>
            </a:pPr>
            <a:fld id="{49AF63BA-7460-495F-83F9-EABF320BF20D}" type="slidenum">
              <a:rPr lang="en-US" smtClean="0"/>
              <a:pPr>
                <a:defRPr/>
              </a:pPr>
              <a:t>22</a:t>
            </a:fld>
            <a:endParaRPr lang="en-US" dirty="0"/>
          </a:p>
        </p:txBody>
      </p:sp>
    </p:spTree>
    <p:extLst>
      <p:ext uri="{BB962C8B-B14F-4D97-AF65-F5344CB8AC3E}">
        <p14:creationId xmlns:p14="http://schemas.microsoft.com/office/powerpoint/2010/main" val="1634389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It goes on to state EVERY crew member should be aware of the condition of fellow crew members</a:t>
            </a:r>
          </a:p>
          <a:p>
            <a:endParaRPr lang="en-US" altLang="en-US" dirty="0"/>
          </a:p>
          <a:p>
            <a:r>
              <a:rPr lang="en-US" altLang="en-US" dirty="0"/>
              <a:t>In reality isn’t this a tenet of our TCT program</a:t>
            </a:r>
          </a:p>
          <a:p>
            <a:endParaRPr lang="en-US" altLang="en-US" dirty="0"/>
          </a:p>
          <a:p>
            <a:r>
              <a:rPr lang="en-US" altLang="en-US" dirty="0"/>
              <a:t>We need to do everything we can ensure this happens</a:t>
            </a:r>
          </a:p>
        </p:txBody>
      </p:sp>
      <p:sp>
        <p:nvSpPr>
          <p:cNvPr id="4" name="Slide Number Placeholder 3"/>
          <p:cNvSpPr>
            <a:spLocks noGrp="1"/>
          </p:cNvSpPr>
          <p:nvPr>
            <p:ph type="sldNum" sz="quarter" idx="5"/>
          </p:nvPr>
        </p:nvSpPr>
        <p:spPr/>
        <p:txBody>
          <a:bodyPr/>
          <a:lstStyle/>
          <a:p>
            <a:pPr>
              <a:defRPr/>
            </a:pPr>
            <a:fld id="{55D7BCAB-1426-42D8-A6FD-25FE345E9258}" type="slidenum">
              <a:rPr lang="en-US" smtClean="0"/>
              <a:pPr>
                <a:defRPr/>
              </a:pPr>
              <a:t>23</a:t>
            </a:fld>
            <a:endParaRPr lang="en-US" dirty="0"/>
          </a:p>
        </p:txBody>
      </p:sp>
    </p:spTree>
    <p:extLst>
      <p:ext uri="{BB962C8B-B14F-4D97-AF65-F5344CB8AC3E}">
        <p14:creationId xmlns:p14="http://schemas.microsoft.com/office/powerpoint/2010/main" val="4108530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Capable of performing the mission includes physical capabilities including vision and hearing acuity. Make</a:t>
            </a:r>
            <a:r>
              <a:rPr lang="en-US" baseline="0" dirty="0"/>
              <a:t> the point that we are all to watch out for one another! The key is he crew, not the mission.</a:t>
            </a:r>
            <a:endParaRPr lang="en-US" dirty="0"/>
          </a:p>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24</a:t>
            </a:fld>
            <a:endParaRPr lang="en-US" dirty="0"/>
          </a:p>
        </p:txBody>
      </p:sp>
    </p:spTree>
    <p:extLst>
      <p:ext uri="{BB962C8B-B14F-4D97-AF65-F5344CB8AC3E}">
        <p14:creationId xmlns:p14="http://schemas.microsoft.com/office/powerpoint/2010/main" val="3036039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ORM is all about a continuous review of changing conditions that may influence the “Risk” of a mission.</a:t>
            </a:r>
          </a:p>
        </p:txBody>
      </p:sp>
      <p:sp>
        <p:nvSpPr>
          <p:cNvPr id="4" name="Slide Number Placeholder 3"/>
          <p:cNvSpPr>
            <a:spLocks noGrp="1"/>
          </p:cNvSpPr>
          <p:nvPr>
            <p:ph type="sldNum" sz="quarter" idx="10"/>
          </p:nvPr>
        </p:nvSpPr>
        <p:spPr/>
        <p:txBody>
          <a:bodyPr/>
          <a:lstStyle/>
          <a:p>
            <a:fld id="{97B926F2-FE35-4312-839E-D32EAA8F49DB}" type="slidenum">
              <a:rPr lang="en-US" smtClean="0"/>
              <a:t>25</a:t>
            </a:fld>
            <a:endParaRPr lang="en-US" dirty="0"/>
          </a:p>
        </p:txBody>
      </p:sp>
    </p:spTree>
    <p:extLst>
      <p:ext uri="{BB962C8B-B14F-4D97-AF65-F5344CB8AC3E}">
        <p14:creationId xmlns:p14="http://schemas.microsoft.com/office/powerpoint/2010/main" val="1689678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Risk must always be evaluated</a:t>
            </a:r>
            <a:r>
              <a:rPr lang="en-US" baseline="0" dirty="0"/>
              <a:t> against the mission objectives.  No Mission is so important that it supersedes any risk associated with accomplishing the mission.</a:t>
            </a:r>
          </a:p>
          <a:p>
            <a:endParaRPr lang="en-US" baseline="0" dirty="0"/>
          </a:p>
          <a:p>
            <a:r>
              <a:rPr lang="en-US" baseline="0" dirty="0"/>
              <a:t>Do not hesitate to cancel the mission or adjust mission objectives if the risk level grows to high.  This (Risk assessment) is your responsibility to the mission just as much as accomplishing the mission itself.</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to Instructor.  On the  “Marijuana is not legal for use under federal law”  bullet there  will be NO additional discussion or clarification </a:t>
            </a:r>
          </a:p>
          <a:p>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5</a:t>
            </a:fld>
            <a:endParaRPr lang="en-US" dirty="0"/>
          </a:p>
        </p:txBody>
      </p:sp>
    </p:spTree>
    <p:extLst>
      <p:ext uri="{BB962C8B-B14F-4D97-AF65-F5344CB8AC3E}">
        <p14:creationId xmlns:p14="http://schemas.microsoft.com/office/powerpoint/2010/main" val="678985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ea typeface="ＭＳ Ｐゴシック" pitchFamily="34" charset="-128"/>
              </a:rPr>
              <a:t>If a facility is manned by a Coxswain and one crew, the facility must come to a full stop before the use of a cell phone or mobile device.</a:t>
            </a:r>
          </a:p>
          <a:p>
            <a:endParaRPr lang="en-US" altLang="en-US" dirty="0">
              <a:ea typeface="ＭＳ Ｐゴシック" pitchFamily="34"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ea typeface="ＭＳ Ｐゴシック" pitchFamily="34" charset="-128"/>
              </a:rPr>
              <a:t>Important - </a:t>
            </a:r>
            <a:r>
              <a:rPr lang="en-US" sz="1200" kern="1200" dirty="0">
                <a:solidFill>
                  <a:schemeClr val="tx1"/>
                </a:solidFill>
                <a:effectLst/>
                <a:latin typeface="Arial" charset="0"/>
                <a:ea typeface="ＭＳ Ｐゴシック" charset="0"/>
                <a:cs typeface="ＭＳ Ｐゴシック" charset="0"/>
              </a:rPr>
              <a:t>cell phones can </a:t>
            </a:r>
            <a:r>
              <a:rPr lang="en-US" sz="1200" b="1" kern="1200" dirty="0">
                <a:solidFill>
                  <a:schemeClr val="tx1"/>
                </a:solidFill>
                <a:effectLst/>
                <a:latin typeface="Arial" charset="0"/>
                <a:ea typeface="ＭＳ Ｐゴシック" charset="0"/>
                <a:cs typeface="ＭＳ Ｐゴシック" charset="0"/>
              </a:rPr>
              <a:t>neve</a:t>
            </a:r>
            <a:r>
              <a:rPr lang="en-US" sz="1200" kern="1200" dirty="0">
                <a:solidFill>
                  <a:schemeClr val="tx1"/>
                </a:solidFill>
                <a:effectLst/>
                <a:latin typeface="Arial" charset="0"/>
                <a:ea typeface="ＭＳ Ｐゴシック" charset="0"/>
                <a:cs typeface="ＭＳ Ｐゴシック" charset="0"/>
              </a:rPr>
              <a:t>r be used by the person at the helm even if at dead stop because they need to be able to immediately react. The Cox’n can never use a device while the vessel is moving as they need to maintain full situational awareness. </a:t>
            </a:r>
          </a:p>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26</a:t>
            </a:fld>
            <a:endParaRPr lang="en-US" dirty="0"/>
          </a:p>
        </p:txBody>
      </p:sp>
    </p:spTree>
    <p:extLst>
      <p:ext uri="{BB962C8B-B14F-4D97-AF65-F5344CB8AC3E}">
        <p14:creationId xmlns:p14="http://schemas.microsoft.com/office/powerpoint/2010/main" val="1681728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NAVRULES require all vessels to maintain a listening watch on VHF 16 (unless under positive VTS control) whenever they are not using (meaning “transmitting”) the radio. We recommend all facilities have two installed VHF radios with one kept on VHF 16 at all times and the other used for operational control. If you only have one then use Dual-Watch or scan when not actively talking on it. </a:t>
            </a:r>
          </a:p>
        </p:txBody>
      </p:sp>
      <p:sp>
        <p:nvSpPr>
          <p:cNvPr id="4" name="Slide Number Placeholder 3"/>
          <p:cNvSpPr>
            <a:spLocks noGrp="1"/>
          </p:cNvSpPr>
          <p:nvPr>
            <p:ph type="sldNum" sz="quarter" idx="10"/>
          </p:nvPr>
        </p:nvSpPr>
        <p:spPr/>
        <p:txBody>
          <a:bodyPr/>
          <a:lstStyle/>
          <a:p>
            <a:fld id="{97B926F2-FE35-4312-839E-D32EAA8F49DB}" type="slidenum">
              <a:rPr lang="en-US" smtClean="0"/>
              <a:t>27</a:t>
            </a:fld>
            <a:endParaRPr lang="en-US" dirty="0"/>
          </a:p>
        </p:txBody>
      </p:sp>
    </p:spTree>
    <p:extLst>
      <p:ext uri="{BB962C8B-B14F-4D97-AF65-F5344CB8AC3E}">
        <p14:creationId xmlns:p14="http://schemas.microsoft.com/office/powerpoint/2010/main" val="1785276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itchFamily="34" charset="-128"/>
              </a:rPr>
              <a:t>Note: physical descriptions (race, gender, etc.) ARE acceptable in transmitting</a:t>
            </a:r>
            <a:r>
              <a:rPr lang="en-US" altLang="en-US" baseline="0" dirty="0">
                <a:ea typeface="ＭＳ Ｐゴシック" pitchFamily="34" charset="-128"/>
              </a:rPr>
              <a:t> if you are working a SAR case and that information is pertinent to prosecuting the case and finding or assisting the boater.</a:t>
            </a:r>
            <a:endParaRPr lang="en-US" altLang="en-US" dirty="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28</a:t>
            </a:fld>
            <a:endParaRPr lang="en-US" dirty="0"/>
          </a:p>
        </p:txBody>
      </p:sp>
    </p:spTree>
    <p:extLst>
      <p:ext uri="{BB962C8B-B14F-4D97-AF65-F5344CB8AC3E}">
        <p14:creationId xmlns:p14="http://schemas.microsoft.com/office/powerpoint/2010/main" val="1785276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ea typeface="ＭＳ Ｐゴシック" pitchFamily="34" charset="-128"/>
              </a:rPr>
              <a:t>You may tow if the vessel is</a:t>
            </a:r>
            <a:r>
              <a:rPr lang="en-US" altLang="en-US" baseline="0" dirty="0">
                <a:ea typeface="ＭＳ Ｐゴシック" pitchFamily="34" charset="-128"/>
              </a:rPr>
              <a:t> in peril, or there are medical concerns.</a:t>
            </a:r>
          </a:p>
          <a:p>
            <a:endParaRPr lang="en-US" altLang="en-US" baseline="0" dirty="0">
              <a:ea typeface="ＭＳ Ｐゴシック" pitchFamily="34" charset="-128"/>
            </a:endParaRPr>
          </a:p>
          <a:p>
            <a:r>
              <a:rPr lang="en-US" altLang="en-US" baseline="0" dirty="0">
                <a:ea typeface="ＭＳ Ｐゴシック" pitchFamily="34" charset="-128"/>
              </a:rPr>
              <a:t>You may not tow if a private salvor or towing company has been notified and is available in a reasonable timeframe in this case stand by until the salvor arrives.  “reasonable” time has not been clearly defined so check with your OIA.  Anything less than an hour would be considered “reasonable”</a:t>
            </a:r>
          </a:p>
          <a:p>
            <a:endParaRPr lang="en-US" dirty="0"/>
          </a:p>
          <a:p>
            <a:r>
              <a:rPr lang="en-US" dirty="0"/>
              <a:t>It must need assistance AND not have already contacted CG or a private tow service.  You should not try to pick up the</a:t>
            </a:r>
            <a:r>
              <a:rPr lang="en-US" baseline="0" dirty="0"/>
              <a:t> tow to “save them money” and take away business from a commercial tower. </a:t>
            </a:r>
          </a:p>
          <a:p>
            <a:endParaRPr lang="en-US" baseline="0" dirty="0"/>
          </a:p>
          <a:p>
            <a:r>
              <a:rPr lang="en-US" baseline="0" dirty="0"/>
              <a:t>You may pick up the tow to pull them to a safer location while they await the towing service.</a:t>
            </a:r>
          </a:p>
          <a:p>
            <a:endParaRPr lang="en-US" baseline="0" dirty="0"/>
          </a:p>
          <a:p>
            <a:r>
              <a:rPr lang="en-US" dirty="0"/>
              <a:t>You notify your Operational Commander of your intent to tow.  If they need you on a higher priority task they will tell you that (see notes</a:t>
            </a:r>
            <a:r>
              <a:rPr lang="en-US" baseline="0" dirty="0"/>
              <a:t> on next slide)</a:t>
            </a:r>
            <a:endParaRPr lang="en-US" dirty="0"/>
          </a:p>
          <a:p>
            <a:endParaRPr lang="en-US" dirty="0"/>
          </a:p>
          <a:p>
            <a:r>
              <a:rPr lang="en-US" dirty="0"/>
              <a:t>You do not need to ASK permission to tow.</a:t>
            </a:r>
          </a:p>
        </p:txBody>
      </p:sp>
      <p:sp>
        <p:nvSpPr>
          <p:cNvPr id="4" name="Slide Number Placeholder 3"/>
          <p:cNvSpPr>
            <a:spLocks noGrp="1"/>
          </p:cNvSpPr>
          <p:nvPr>
            <p:ph type="sldNum" sz="quarter" idx="10"/>
          </p:nvPr>
        </p:nvSpPr>
        <p:spPr/>
        <p:txBody>
          <a:bodyPr/>
          <a:lstStyle/>
          <a:p>
            <a:fld id="{97B926F2-FE35-4312-839E-D32EAA8F49DB}" type="slidenum">
              <a:rPr lang="en-US" smtClean="0"/>
              <a:t>29</a:t>
            </a:fld>
            <a:endParaRPr lang="en-US" dirty="0"/>
          </a:p>
        </p:txBody>
      </p:sp>
    </p:spTree>
    <p:extLst>
      <p:ext uri="{BB962C8B-B14F-4D97-AF65-F5344CB8AC3E}">
        <p14:creationId xmlns:p14="http://schemas.microsoft.com/office/powerpoint/2010/main" val="5074264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ea typeface="ＭＳ Ｐゴシック" pitchFamily="34" charset="-128"/>
              </a:rPr>
              <a:t>If the boater called for help you may also pickup a tow in some instances if a commercial tower is not available in a “Reasonable” amount of time.</a:t>
            </a:r>
          </a:p>
          <a:p>
            <a:r>
              <a:rPr lang="en-US" altLang="en-US" dirty="0">
                <a:ea typeface="ＭＳ Ｐゴシック" pitchFamily="34" charset="-128"/>
              </a:rPr>
              <a:t>From the CG Addendum 4.1.6.3.f</a:t>
            </a:r>
          </a:p>
          <a:p>
            <a:endParaRPr lang="en-US" altLang="en-US" dirty="0">
              <a:ea typeface="ＭＳ Ｐゴシック" pitchFamily="34" charset="-128"/>
            </a:endParaRPr>
          </a:p>
          <a:p>
            <a:r>
              <a:rPr lang="en-US" altLang="en-US" b="1" dirty="0">
                <a:ea typeface="ＭＳ Ｐゴシック" pitchFamily="34" charset="-128"/>
              </a:rPr>
              <a:t>When specific alternate assistance is not requested or available, mariners will be informed that a broadcast can be made to determine if someone in the area can come to their assistance. </a:t>
            </a:r>
          </a:p>
          <a:p>
            <a:endParaRPr lang="en-US" altLang="en-US" b="1" dirty="0">
              <a:ea typeface="ＭＳ Ｐゴシック" pitchFamily="34" charset="-128"/>
            </a:endParaRPr>
          </a:p>
          <a:p>
            <a:r>
              <a:rPr lang="en-US" altLang="en-US" b="1" dirty="0">
                <a:ea typeface="ＭＳ Ｐゴシック" pitchFamily="34" charset="-128"/>
              </a:rPr>
              <a:t>Coast Guard resources or Auxiliary vessels may also be directed to respond if no alternate responder can do so within a reasonable period of elapsed time. Factors governing the elapse of a reasonable period of time for assistance to arrive on scene are discussed below, but such a period should not normally exceed one hour from first awareness of the case. </a:t>
            </a:r>
            <a:endParaRPr lang="en-US" altLang="en-US" dirty="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30</a:t>
            </a:fld>
            <a:endParaRPr lang="en-US" dirty="0"/>
          </a:p>
        </p:txBody>
      </p:sp>
    </p:spTree>
    <p:extLst>
      <p:ext uri="{BB962C8B-B14F-4D97-AF65-F5344CB8AC3E}">
        <p14:creationId xmlns:p14="http://schemas.microsoft.com/office/powerpoint/2010/main" val="658799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31</a:t>
            </a:fld>
            <a:endParaRPr lang="en-US" dirty="0"/>
          </a:p>
        </p:txBody>
      </p:sp>
    </p:spTree>
    <p:extLst>
      <p:ext uri="{BB962C8B-B14F-4D97-AF65-F5344CB8AC3E}">
        <p14:creationId xmlns:p14="http://schemas.microsoft.com/office/powerpoint/2010/main" val="212101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ea typeface="ＭＳ Ｐゴシック" pitchFamily="34" charset="-128"/>
              </a:rPr>
              <a:t>Please emphasize that safety is the top priority, and if the environment or other factors increase the risk…the GAR must be reviewed to determine what should be done to reduce the risk to an appropriate level. This includes aborting the mission if necessary.</a:t>
            </a:r>
          </a:p>
          <a:p>
            <a:endParaRPr lang="en-US" altLang="en-US" dirty="0">
              <a:ea typeface="ＭＳ Ｐゴシック" pitchFamily="34" charset="-128"/>
            </a:endParaRPr>
          </a:p>
          <a:p>
            <a:r>
              <a:rPr lang="en-US" altLang="en-US" dirty="0">
                <a:ea typeface="ＭＳ Ｐゴシック" pitchFamily="34" charset="-128"/>
              </a:rPr>
              <a:t>*** All on board must</a:t>
            </a:r>
            <a:r>
              <a:rPr lang="en-US" altLang="en-US" baseline="0" dirty="0">
                <a:ea typeface="ＭＳ Ｐゴシック" pitchFamily="34" charset="-128"/>
              </a:rPr>
              <a:t> be trained, equipped, and certified to handle Hazmat situations before you respond to this type of incident.</a:t>
            </a:r>
            <a:endParaRPr lang="en-US" altLang="en-US" dirty="0">
              <a:ea typeface="ＭＳ Ｐゴシック" pitchFamily="34" charset="-128"/>
            </a:endParaRPr>
          </a:p>
          <a:p>
            <a:endParaRPr lang="en-US" alt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97B926F2-FE35-4312-839E-D32EAA8F49DB}" type="slidenum">
              <a:rPr lang="en-US" smtClean="0"/>
              <a:t>32</a:t>
            </a:fld>
            <a:endParaRPr lang="en-US" dirty="0"/>
          </a:p>
        </p:txBody>
      </p:sp>
    </p:spTree>
    <p:extLst>
      <p:ext uri="{BB962C8B-B14F-4D97-AF65-F5344CB8AC3E}">
        <p14:creationId xmlns:p14="http://schemas.microsoft.com/office/powerpoint/2010/main" val="21434834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33</a:t>
            </a:fld>
            <a:endParaRPr lang="en-US" dirty="0"/>
          </a:p>
        </p:txBody>
      </p:sp>
    </p:spTree>
    <p:extLst>
      <p:ext uri="{BB962C8B-B14F-4D97-AF65-F5344CB8AC3E}">
        <p14:creationId xmlns:p14="http://schemas.microsoft.com/office/powerpoint/2010/main" val="14873421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Discuss the dangers of “crew fatigue”.</a:t>
            </a:r>
          </a:p>
        </p:txBody>
      </p:sp>
      <p:sp>
        <p:nvSpPr>
          <p:cNvPr id="4" name="Slide Number Placeholder 3"/>
          <p:cNvSpPr>
            <a:spLocks noGrp="1"/>
          </p:cNvSpPr>
          <p:nvPr>
            <p:ph type="sldNum" sz="quarter" idx="10"/>
          </p:nvPr>
        </p:nvSpPr>
        <p:spPr/>
        <p:txBody>
          <a:bodyPr/>
          <a:lstStyle/>
          <a:p>
            <a:fld id="{97B926F2-FE35-4312-839E-D32EAA8F49DB}" type="slidenum">
              <a:rPr lang="en-US" smtClean="0"/>
              <a:t>35</a:t>
            </a:fld>
            <a:endParaRPr lang="en-US" dirty="0"/>
          </a:p>
        </p:txBody>
      </p:sp>
    </p:spTree>
    <p:extLst>
      <p:ext uri="{BB962C8B-B14F-4D97-AF65-F5344CB8AC3E}">
        <p14:creationId xmlns:p14="http://schemas.microsoft.com/office/powerpoint/2010/main" val="10504017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36</a:t>
            </a:fld>
            <a:endParaRPr lang="en-US" dirty="0"/>
          </a:p>
        </p:txBody>
      </p:sp>
    </p:spTree>
    <p:extLst>
      <p:ext uri="{BB962C8B-B14F-4D97-AF65-F5344CB8AC3E}">
        <p14:creationId xmlns:p14="http://schemas.microsoft.com/office/powerpoint/2010/main" val="138378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Risk</a:t>
            </a:r>
            <a:r>
              <a:rPr lang="en-US" baseline="0" dirty="0"/>
              <a:t> Management is an ongoing, dynamic process. All members have responsibility to look out for one another and constantly evaluate risk vs benefit in all operations. </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7</a:t>
            </a:fld>
            <a:endParaRPr lang="en-US" dirty="0"/>
          </a:p>
        </p:txBody>
      </p:sp>
    </p:spTree>
    <p:extLst>
      <p:ext uri="{BB962C8B-B14F-4D97-AF65-F5344CB8AC3E}">
        <p14:creationId xmlns:p14="http://schemas.microsoft.com/office/powerpoint/2010/main" val="599695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37</a:t>
            </a:fld>
            <a:endParaRPr lang="en-US" dirty="0"/>
          </a:p>
        </p:txBody>
      </p:sp>
    </p:spTree>
    <p:extLst>
      <p:ext uri="{BB962C8B-B14F-4D97-AF65-F5344CB8AC3E}">
        <p14:creationId xmlns:p14="http://schemas.microsoft.com/office/powerpoint/2010/main" val="17873734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38</a:t>
            </a:fld>
            <a:endParaRPr lang="en-US" dirty="0"/>
          </a:p>
        </p:txBody>
      </p:sp>
    </p:spTree>
    <p:extLst>
      <p:ext uri="{BB962C8B-B14F-4D97-AF65-F5344CB8AC3E}">
        <p14:creationId xmlns:p14="http://schemas.microsoft.com/office/powerpoint/2010/main" val="2125173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39</a:t>
            </a:fld>
            <a:endParaRPr lang="en-US" dirty="0"/>
          </a:p>
        </p:txBody>
      </p:sp>
    </p:spTree>
    <p:extLst>
      <p:ext uri="{BB962C8B-B14F-4D97-AF65-F5344CB8AC3E}">
        <p14:creationId xmlns:p14="http://schemas.microsoft.com/office/powerpoint/2010/main" val="8390815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40</a:t>
            </a:fld>
            <a:endParaRPr lang="en-US" dirty="0"/>
          </a:p>
        </p:txBody>
      </p:sp>
    </p:spTree>
    <p:extLst>
      <p:ext uri="{BB962C8B-B14F-4D97-AF65-F5344CB8AC3E}">
        <p14:creationId xmlns:p14="http://schemas.microsoft.com/office/powerpoint/2010/main" val="20662367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41</a:t>
            </a:fld>
            <a:endParaRPr lang="en-US" dirty="0"/>
          </a:p>
        </p:txBody>
      </p:sp>
    </p:spTree>
    <p:extLst>
      <p:ext uri="{BB962C8B-B14F-4D97-AF65-F5344CB8AC3E}">
        <p14:creationId xmlns:p14="http://schemas.microsoft.com/office/powerpoint/2010/main" val="2830520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42</a:t>
            </a:fld>
            <a:endParaRPr lang="en-US" dirty="0"/>
          </a:p>
        </p:txBody>
      </p:sp>
    </p:spTree>
    <p:extLst>
      <p:ext uri="{BB962C8B-B14F-4D97-AF65-F5344CB8AC3E}">
        <p14:creationId xmlns:p14="http://schemas.microsoft.com/office/powerpoint/2010/main" val="21288291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43</a:t>
            </a:fld>
            <a:endParaRPr lang="en-US" dirty="0"/>
          </a:p>
        </p:txBody>
      </p:sp>
    </p:spTree>
    <p:extLst>
      <p:ext uri="{BB962C8B-B14F-4D97-AF65-F5344CB8AC3E}">
        <p14:creationId xmlns:p14="http://schemas.microsoft.com/office/powerpoint/2010/main" val="5792573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Auxiliary and the Sea Scouts identified significantly beneficial prospects of enhancing their partnership including improved Sea Scout training opportunities, enriched Coast Guard and Auxiliary recruiting, and better overall promotion of recreational boating safety among our Nation’s boating public. </a:t>
            </a:r>
          </a:p>
          <a:p>
            <a:endParaRPr lang="en-US" sz="1200" b="0" i="0" u="none" strike="noStrike" kern="1200" baseline="0" dirty="0">
              <a:solidFill>
                <a:schemeClr val="tx1"/>
              </a:solidFill>
              <a:latin typeface="+mn-lt"/>
              <a:ea typeface="+mn-ea"/>
              <a:cs typeface="+mn-cs"/>
            </a:endParaRPr>
          </a:p>
          <a:p>
            <a:r>
              <a:rPr lang="en-US" dirty="0"/>
              <a:t>There are  specific requirements when working with Sea Scouts that need to be followed,  </a:t>
            </a:r>
          </a:p>
          <a:p>
            <a:r>
              <a:rPr lang="en-US" dirty="0"/>
              <a:t>	Consent Forms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Required training </a:t>
            </a:r>
            <a:r>
              <a:rPr lang="en-US" sz="1200" dirty="0"/>
              <a:t>specified training as defined in the SOP</a:t>
            </a:r>
          </a:p>
          <a:p>
            <a:r>
              <a:rPr lang="en-US" dirty="0"/>
              <a:t>	Limitations in participation in SAR activities</a:t>
            </a:r>
          </a:p>
          <a:p>
            <a:r>
              <a:rPr lang="en-US" dirty="0"/>
              <a:t>	Qualifications open to sea scouts </a:t>
            </a:r>
          </a:p>
          <a:p>
            <a:r>
              <a:rPr lang="en-US" dirty="0"/>
              <a:t>Refer to the </a:t>
            </a:r>
            <a:r>
              <a:rPr lang="en-US" sz="1200" dirty="0"/>
              <a:t>SOP published 1 November 2019 for  requirements and details</a:t>
            </a:r>
            <a:endParaRPr lang="en-US" dirty="0"/>
          </a:p>
          <a:p>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44</a:t>
            </a:fld>
            <a:endParaRPr lang="en-US" dirty="0"/>
          </a:p>
        </p:txBody>
      </p:sp>
    </p:spTree>
    <p:extLst>
      <p:ext uri="{BB962C8B-B14F-4D97-AF65-F5344CB8AC3E}">
        <p14:creationId xmlns:p14="http://schemas.microsoft.com/office/powerpoint/2010/main" val="6002206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mtClean="0"/>
              <a:t>V2.1FinalO</a:t>
            </a:r>
            <a:endParaRPr lang="en-US" dirty="0"/>
          </a:p>
        </p:txBody>
      </p:sp>
      <p:sp>
        <p:nvSpPr>
          <p:cNvPr id="4" name="Slide Number Placeholder 3"/>
          <p:cNvSpPr>
            <a:spLocks noGrp="1"/>
          </p:cNvSpPr>
          <p:nvPr>
            <p:ph type="sldNum" sz="quarter" idx="10"/>
          </p:nvPr>
        </p:nvSpPr>
        <p:spPr/>
        <p:txBody>
          <a:bodyPr/>
          <a:lstStyle/>
          <a:p>
            <a:fld id="{97B926F2-FE35-4312-839E-D32EAA8F49DB}" type="slidenum">
              <a:rPr lang="en-US" smtClean="0"/>
              <a:t>45</a:t>
            </a:fld>
            <a:endParaRPr lang="en-US" dirty="0"/>
          </a:p>
        </p:txBody>
      </p:sp>
    </p:spTree>
    <p:extLst>
      <p:ext uri="{BB962C8B-B14F-4D97-AF65-F5344CB8AC3E}">
        <p14:creationId xmlns:p14="http://schemas.microsoft.com/office/powerpoint/2010/main" val="1034623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a:t>
            </a:r>
            <a:r>
              <a:rPr lang="en-US" baseline="0" dirty="0"/>
              <a:t> never eliminate all risk, but you can always take stops to reduce risk.</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8</a:t>
            </a:fld>
            <a:endParaRPr lang="en-US" dirty="0"/>
          </a:p>
        </p:txBody>
      </p:sp>
    </p:spTree>
    <p:extLst>
      <p:ext uri="{BB962C8B-B14F-4D97-AF65-F5344CB8AC3E}">
        <p14:creationId xmlns:p14="http://schemas.microsoft.com/office/powerpoint/2010/main" val="574202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more numbers.</a:t>
            </a:r>
          </a:p>
        </p:txBody>
      </p:sp>
      <p:sp>
        <p:nvSpPr>
          <p:cNvPr id="4" name="Slide Number Placeholder 3"/>
          <p:cNvSpPr>
            <a:spLocks noGrp="1"/>
          </p:cNvSpPr>
          <p:nvPr>
            <p:ph type="sldNum" sz="quarter" idx="10"/>
          </p:nvPr>
        </p:nvSpPr>
        <p:spPr/>
        <p:txBody>
          <a:bodyPr/>
          <a:lstStyle/>
          <a:p>
            <a:fld id="{C59B4F3D-7D37-4D42-A414-7EE53A09A065}" type="slidenum">
              <a:rPr lang="en-US" smtClean="0"/>
              <a:t>10</a:t>
            </a:fld>
            <a:endParaRPr lang="en-US" dirty="0"/>
          </a:p>
        </p:txBody>
      </p:sp>
    </p:spTree>
    <p:extLst>
      <p:ext uri="{BB962C8B-B14F-4D97-AF65-F5344CB8AC3E}">
        <p14:creationId xmlns:p14="http://schemas.microsoft.com/office/powerpoint/2010/main" val="1879568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Coast Guard has three main versions of the Risk Assessment (GAR) form; Aviation, Ashore, and Afloat. The “Afloat” version is for large cutters, the “Ashore” version is for shore based units including small boats. Our surface crews can use either the afloat or ashore versions (the wording is the same). </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12</a:t>
            </a:fld>
            <a:endParaRPr lang="en-US" dirty="0"/>
          </a:p>
        </p:txBody>
      </p:sp>
    </p:spTree>
    <p:extLst>
      <p:ext uri="{BB962C8B-B14F-4D97-AF65-F5344CB8AC3E}">
        <p14:creationId xmlns:p14="http://schemas.microsoft.com/office/powerpoint/2010/main" val="2511285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An Auxiliarist must be approved through the Auxiliary chain of leadership. The DIRAUX is the sole authority for certification of Auxiliary TCT Facilitators.</a:t>
            </a:r>
          </a:p>
          <a:p>
            <a:r>
              <a:rPr lang="en-US" sz="1200" b="0" i="0" kern="1200" dirty="0">
                <a:solidFill>
                  <a:schemeClr val="tx1"/>
                </a:solidFill>
                <a:effectLst/>
                <a:latin typeface="+mn-lt"/>
                <a:ea typeface="+mn-ea"/>
                <a:cs typeface="+mn-cs"/>
              </a:rPr>
              <a:t>Nominees will be selected based on proven performance, the ability to facilitate group discussions/foster open communications, and excellent grooming/uniform standards.</a:t>
            </a:r>
          </a:p>
          <a:p>
            <a:r>
              <a:rPr lang="en-US" sz="1200" b="0" i="0" kern="1200" dirty="0">
                <a:solidFill>
                  <a:schemeClr val="tx1"/>
                </a:solidFill>
                <a:effectLst/>
                <a:latin typeface="+mn-lt"/>
                <a:ea typeface="+mn-ea"/>
                <a:cs typeface="+mn-cs"/>
              </a:rPr>
              <a:t>Nominees must also meet the following training requirements:</a:t>
            </a:r>
            <a:br>
              <a:rPr lang="en-US" sz="1200" b="0" i="0" kern="120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(1) Complete the Introduction to Risk Management course (100202)</a:t>
            </a:r>
          </a:p>
          <a:p>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(2) Complete the TCT Refresher as a student</a:t>
            </a:r>
            <a:br>
              <a:rPr lang="en-US" sz="1200" b="0" i="0" kern="1200" dirty="0">
                <a:solidFill>
                  <a:schemeClr val="tx1"/>
                </a:solidFill>
                <a:effectLst/>
                <a:latin typeface="+mn-lt"/>
                <a:ea typeface="+mn-ea"/>
                <a:cs typeface="+mn-cs"/>
              </a:rPr>
            </a:b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(3) Certify as an Instructor (IT)</a:t>
            </a:r>
          </a:p>
          <a:p>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(4) Possess at least 3 years of relevant Auxiliary and/or professional experience.</a:t>
            </a:r>
          </a:p>
          <a:p>
            <a:r>
              <a:rPr lang="en-US" sz="1200" b="0" i="0" kern="1200" dirty="0">
                <a:solidFill>
                  <a:schemeClr val="tx1"/>
                </a:solidFill>
                <a:effectLst/>
                <a:latin typeface="+mn-lt"/>
                <a:ea typeface="+mn-ea"/>
                <a:cs typeface="+mn-cs"/>
              </a:rPr>
              <a:t>Examples of relevant experience are: Surface Operations, Aviation, and Marine Safety qualifications, licensed mariners, professional experience in emergency services, safety/risk management, professional education, or military service. Forward any questions regarding relevant experience to the DIRAUX for consideration.</a:t>
            </a:r>
          </a:p>
          <a:p>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13</a:t>
            </a:fld>
            <a:endParaRPr lang="en-US" dirty="0"/>
          </a:p>
        </p:txBody>
      </p:sp>
    </p:spTree>
    <p:extLst>
      <p:ext uri="{BB962C8B-B14F-4D97-AF65-F5344CB8AC3E}">
        <p14:creationId xmlns:p14="http://schemas.microsoft.com/office/powerpoint/2010/main" val="4221180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a:t>
            </a:r>
            <a:r>
              <a:rPr lang="en-US" baseline="0" dirty="0"/>
              <a:t> everyone that </a:t>
            </a:r>
            <a:r>
              <a:rPr lang="en-US" b="1" baseline="0" dirty="0"/>
              <a:t>anyone</a:t>
            </a:r>
            <a:r>
              <a:rPr lang="en-US" baseline="0" dirty="0"/>
              <a:t> on the crew (or passengers) can cancel the mission at any time if they determine the risk outweighs the gain. It is not a group decision/majority rules situation.   Everyone on board must continually assess their own physical condition as well and that of their fellow crew members.</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14</a:t>
            </a:fld>
            <a:endParaRPr lang="en-US" dirty="0"/>
          </a:p>
        </p:txBody>
      </p:sp>
    </p:spTree>
    <p:extLst>
      <p:ext uri="{BB962C8B-B14F-4D97-AF65-F5344CB8AC3E}">
        <p14:creationId xmlns:p14="http://schemas.microsoft.com/office/powerpoint/2010/main" val="3175098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on the mission</a:t>
            </a:r>
            <a:r>
              <a:rPr lang="en-US" baseline="0" dirty="0"/>
              <a:t> should go through this I’m Safe list and answer these questions honestly. </a:t>
            </a:r>
            <a:endParaRPr lang="en-US" dirty="0"/>
          </a:p>
        </p:txBody>
      </p:sp>
      <p:sp>
        <p:nvSpPr>
          <p:cNvPr id="4" name="Slide Number Placeholder 3"/>
          <p:cNvSpPr>
            <a:spLocks noGrp="1"/>
          </p:cNvSpPr>
          <p:nvPr>
            <p:ph type="sldNum" sz="quarter" idx="10"/>
          </p:nvPr>
        </p:nvSpPr>
        <p:spPr/>
        <p:txBody>
          <a:bodyPr/>
          <a:lstStyle/>
          <a:p>
            <a:fld id="{C59B4F3D-7D37-4D42-A414-7EE53A09A065}" type="slidenum">
              <a:rPr lang="en-US" smtClean="0"/>
              <a:t>15</a:t>
            </a:fld>
            <a:endParaRPr lang="en-US" dirty="0"/>
          </a:p>
        </p:txBody>
      </p:sp>
    </p:spTree>
    <p:extLst>
      <p:ext uri="{BB962C8B-B14F-4D97-AF65-F5344CB8AC3E}">
        <p14:creationId xmlns:p14="http://schemas.microsoft.com/office/powerpoint/2010/main" val="3880165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QE/FE Safety Seminar</a:t>
            </a:r>
          </a:p>
        </p:txBody>
      </p:sp>
      <p:sp>
        <p:nvSpPr>
          <p:cNvPr id="6" name="Slide Number Placeholder 5"/>
          <p:cNvSpPr>
            <a:spLocks noGrp="1"/>
          </p:cNvSpPr>
          <p:nvPr>
            <p:ph type="sldNum" sz="quarter" idx="12"/>
          </p:nvPr>
        </p:nvSpPr>
        <p:spPr/>
        <p:txBody>
          <a:bodyPr/>
          <a:lstStyle/>
          <a:p>
            <a:fld id="{716BE603-21F8-4FC5-9D6F-8C2866419769}" type="slidenum">
              <a:rPr lang="en-US" smtClean="0"/>
              <a:t>‹#›</a:t>
            </a:fld>
            <a:endParaRPr lang="en-US" dirty="0"/>
          </a:p>
        </p:txBody>
      </p:sp>
    </p:spTree>
    <p:extLst>
      <p:ext uri="{BB962C8B-B14F-4D97-AF65-F5344CB8AC3E}">
        <p14:creationId xmlns:p14="http://schemas.microsoft.com/office/powerpoint/2010/main" val="423205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Response Directorate Workshops</a:t>
            </a:r>
          </a:p>
        </p:txBody>
      </p:sp>
      <p:sp>
        <p:nvSpPr>
          <p:cNvPr id="6" name="Slide Number Placeholder 5"/>
          <p:cNvSpPr>
            <a:spLocks noGrp="1"/>
          </p:cNvSpPr>
          <p:nvPr>
            <p:ph type="sldNum" sz="quarter" idx="12"/>
          </p:nvPr>
        </p:nvSpPr>
        <p:spPr/>
        <p:txBody>
          <a:bodyPr/>
          <a:lstStyle/>
          <a:p>
            <a:fld id="{716BE603-21F8-4FC5-9D6F-8C2866419769}" type="slidenum">
              <a:rPr lang="en-US" smtClean="0"/>
              <a:t>‹#›</a:t>
            </a:fld>
            <a:endParaRPr lang="en-US" dirty="0"/>
          </a:p>
        </p:txBody>
      </p:sp>
    </p:spTree>
    <p:extLst>
      <p:ext uri="{BB962C8B-B14F-4D97-AF65-F5344CB8AC3E}">
        <p14:creationId xmlns:p14="http://schemas.microsoft.com/office/powerpoint/2010/main" val="258435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lvl1pPr>
              <a:defRPr/>
            </a:lvl1pPr>
          </a:lstStyle>
          <a:p>
            <a:r>
              <a:rPr lang="en-US" dirty="0"/>
              <a:t>Response Directorate Workshops</a:t>
            </a:r>
          </a:p>
        </p:txBody>
      </p:sp>
      <p:sp>
        <p:nvSpPr>
          <p:cNvPr id="7" name="Slide Number Placeholder 6"/>
          <p:cNvSpPr>
            <a:spLocks noGrp="1"/>
          </p:cNvSpPr>
          <p:nvPr>
            <p:ph type="sldNum" sz="quarter" idx="12"/>
          </p:nvPr>
        </p:nvSpPr>
        <p:spPr/>
        <p:txBody>
          <a:bodyPr/>
          <a:lstStyle/>
          <a:p>
            <a:fld id="{716BE603-21F8-4FC5-9D6F-8C2866419769}" type="slidenum">
              <a:rPr lang="en-US" smtClean="0"/>
              <a:t>‹#›</a:t>
            </a:fld>
            <a:endParaRPr lang="en-US" dirty="0"/>
          </a:p>
        </p:txBody>
      </p:sp>
    </p:spTree>
    <p:extLst>
      <p:ext uri="{BB962C8B-B14F-4D97-AF65-F5344CB8AC3E}">
        <p14:creationId xmlns:p14="http://schemas.microsoft.com/office/powerpoint/2010/main" val="392631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963297" y="6291804"/>
            <a:ext cx="4114800" cy="365125"/>
          </a:xfrm>
        </p:spPr>
        <p:txBody>
          <a:bodyPr/>
          <a:lstStyle>
            <a:lvl1pPr>
              <a:defRPr/>
            </a:lvl1pPr>
          </a:lstStyle>
          <a:p>
            <a:r>
              <a:rPr lang="en-US" dirty="0"/>
              <a:t>Response Directorate Workshops</a:t>
            </a:r>
          </a:p>
        </p:txBody>
      </p:sp>
      <p:sp>
        <p:nvSpPr>
          <p:cNvPr id="4" name="Slide Number Placeholder 3"/>
          <p:cNvSpPr>
            <a:spLocks noGrp="1"/>
          </p:cNvSpPr>
          <p:nvPr>
            <p:ph type="sldNum" sz="quarter" idx="12"/>
          </p:nvPr>
        </p:nvSpPr>
        <p:spPr/>
        <p:txBody>
          <a:bodyPr/>
          <a:lstStyle/>
          <a:p>
            <a:fld id="{716BE603-21F8-4FC5-9D6F-8C2866419769}" type="slidenum">
              <a:rPr lang="en-US" smtClean="0"/>
              <a:t>‹#›</a:t>
            </a:fld>
            <a:endParaRPr lang="en-US" dirty="0"/>
          </a:p>
        </p:txBody>
      </p:sp>
    </p:spTree>
    <p:extLst>
      <p:ext uri="{BB962C8B-B14F-4D97-AF65-F5344CB8AC3E}">
        <p14:creationId xmlns:p14="http://schemas.microsoft.com/office/powerpoint/2010/main" val="305733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 name="Line 1032"/>
          <p:cNvSpPr/>
          <p:nvPr/>
        </p:nvSpPr>
        <p:spPr>
          <a:xfrm>
            <a:off x="609599" y="1371600"/>
            <a:ext cx="10972804" cy="0"/>
          </a:xfrm>
          <a:prstGeom prst="line">
            <a:avLst/>
          </a:prstGeom>
          <a:ln w="28575">
            <a:solidFill>
              <a:srgbClr val="FF0000"/>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17" name="Line 1033"/>
          <p:cNvSpPr/>
          <p:nvPr/>
        </p:nvSpPr>
        <p:spPr>
          <a:xfrm>
            <a:off x="609599" y="1447800"/>
            <a:ext cx="10972804" cy="0"/>
          </a:xfrm>
          <a:prstGeom prst="line">
            <a:avLst/>
          </a:prstGeom>
          <a:ln w="38100">
            <a:solidFill>
              <a:srgbClr val="000099"/>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18" name="Line 1035"/>
          <p:cNvSpPr/>
          <p:nvPr/>
        </p:nvSpPr>
        <p:spPr>
          <a:xfrm>
            <a:off x="507999" y="5715000"/>
            <a:ext cx="10972804" cy="0"/>
          </a:xfrm>
          <a:prstGeom prst="line">
            <a:avLst/>
          </a:prstGeom>
          <a:ln w="28575">
            <a:solidFill>
              <a:srgbClr val="FF0000"/>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19" name="Line 1036"/>
          <p:cNvSpPr/>
          <p:nvPr/>
        </p:nvSpPr>
        <p:spPr>
          <a:xfrm>
            <a:off x="507999" y="5638800"/>
            <a:ext cx="10972804" cy="0"/>
          </a:xfrm>
          <a:prstGeom prst="line">
            <a:avLst/>
          </a:prstGeom>
          <a:ln w="38100">
            <a:solidFill>
              <a:srgbClr val="000099"/>
            </a:solidFill>
          </a:ln>
        </p:spPr>
        <p:txBody>
          <a:bodyPr lIns="45718" tIns="45718" rIns="45718" bIns="45718"/>
          <a:lstStyle/>
          <a:p>
            <a:pPr hangingPunct="0"/>
            <a:endParaRPr kern="0" dirty="0">
              <a:solidFill>
                <a:srgbClr val="000000"/>
              </a:solidFill>
              <a:latin typeface="Helvetica"/>
              <a:cs typeface="Helvetica"/>
              <a:sym typeface="Helvetica"/>
            </a:endParaRPr>
          </a:p>
        </p:txBody>
      </p:sp>
      <p:pic>
        <p:nvPicPr>
          <p:cNvPr id="20" name="Picture 1038" descr="Picture 1038"/>
          <p:cNvPicPr>
            <a:picLocks noChangeAspect="1"/>
          </p:cNvPicPr>
          <p:nvPr/>
        </p:nvPicPr>
        <p:blipFill>
          <a:blip r:embed="rId2"/>
          <a:stretch>
            <a:fillRect/>
          </a:stretch>
        </p:blipFill>
        <p:spPr>
          <a:xfrm>
            <a:off x="5181600" y="1981201"/>
            <a:ext cx="5715000" cy="1285875"/>
          </a:xfrm>
          <a:prstGeom prst="rect">
            <a:avLst/>
          </a:prstGeom>
          <a:ln w="12700">
            <a:miter lim="400000"/>
          </a:ln>
        </p:spPr>
      </p:pic>
      <p:sp>
        <p:nvSpPr>
          <p:cNvPr id="21" name="Title Text"/>
          <p:cNvSpPr txBox="1">
            <a:spLocks noGrp="1"/>
          </p:cNvSpPr>
          <p:nvPr>
            <p:ph type="title"/>
          </p:nvPr>
        </p:nvSpPr>
        <p:spPr>
          <a:xfrm>
            <a:off x="711200" y="3505201"/>
            <a:ext cx="10363200" cy="1470025"/>
          </a:xfrm>
          <a:prstGeom prst="rect">
            <a:avLst/>
          </a:prstGeom>
        </p:spPr>
        <p:txBody>
          <a:bodyPr/>
          <a:lstStyle>
            <a:lvl1pPr algn="ctr"/>
          </a:lstStyle>
          <a:p>
            <a:r>
              <a:t>Title Text</a:t>
            </a:r>
          </a:p>
        </p:txBody>
      </p:sp>
      <p:sp>
        <p:nvSpPr>
          <p:cNvPr id="22" name="Slide Number"/>
          <p:cNvSpPr txBox="1">
            <a:spLocks noGrp="1"/>
          </p:cNvSpPr>
          <p:nvPr>
            <p:ph type="sldNum" sz="quarter" idx="2"/>
          </p:nvPr>
        </p:nvSpPr>
        <p:spPr>
          <a:xfrm>
            <a:off x="8427266" y="6356350"/>
            <a:ext cx="310337" cy="307773"/>
          </a:xfrm>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194228691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prstGeom prst="rect">
            <a:avLst/>
          </a:prstGeom>
        </p:spPr>
        <p:txBody>
          <a:bodyPr/>
          <a:lstStyle/>
          <a:p>
            <a:r>
              <a:t>Title Text</a:t>
            </a:r>
          </a:p>
        </p:txBody>
      </p:sp>
      <p:sp>
        <p:nvSpPr>
          <p:cNvPr id="3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25200416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38" name="Picture 9" descr="Picture 9"/>
          <p:cNvPicPr>
            <a:picLocks noChangeAspect="1"/>
          </p:cNvPicPr>
          <p:nvPr/>
        </p:nvPicPr>
        <p:blipFill>
          <a:blip r:embed="rId2"/>
          <a:stretch>
            <a:fillRect/>
          </a:stretch>
        </p:blipFill>
        <p:spPr>
          <a:xfrm>
            <a:off x="2946400" y="2133601"/>
            <a:ext cx="5791200" cy="3859213"/>
          </a:xfrm>
          <a:prstGeom prst="rect">
            <a:avLst/>
          </a:prstGeom>
          <a:ln w="12700">
            <a:miter lim="400000"/>
          </a:ln>
        </p:spPr>
      </p:pic>
      <p:pic>
        <p:nvPicPr>
          <p:cNvPr id="39" name="Picture 10" descr="Picture 10"/>
          <p:cNvPicPr>
            <a:picLocks noChangeAspect="1"/>
          </p:cNvPicPr>
          <p:nvPr/>
        </p:nvPicPr>
        <p:blipFill>
          <a:blip r:embed="rId3"/>
          <a:stretch>
            <a:fillRect/>
          </a:stretch>
        </p:blipFill>
        <p:spPr>
          <a:xfrm>
            <a:off x="609600" y="527050"/>
            <a:ext cx="1219200" cy="877888"/>
          </a:xfrm>
          <a:prstGeom prst="rect">
            <a:avLst/>
          </a:prstGeom>
          <a:ln w="12700">
            <a:miter lim="400000"/>
          </a:ln>
        </p:spPr>
      </p:pic>
      <p:sp>
        <p:nvSpPr>
          <p:cNvPr id="40" name="Line 11"/>
          <p:cNvSpPr/>
          <p:nvPr/>
        </p:nvSpPr>
        <p:spPr>
          <a:xfrm>
            <a:off x="609599" y="1371600"/>
            <a:ext cx="10972804" cy="0"/>
          </a:xfrm>
          <a:prstGeom prst="line">
            <a:avLst/>
          </a:prstGeom>
          <a:ln w="28575">
            <a:solidFill>
              <a:srgbClr val="FF0000"/>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41" name="Line 12"/>
          <p:cNvSpPr/>
          <p:nvPr/>
        </p:nvSpPr>
        <p:spPr>
          <a:xfrm>
            <a:off x="609599" y="1447800"/>
            <a:ext cx="10972804" cy="0"/>
          </a:xfrm>
          <a:prstGeom prst="line">
            <a:avLst/>
          </a:prstGeom>
          <a:ln w="38100">
            <a:solidFill>
              <a:srgbClr val="000099"/>
            </a:solidFill>
          </a:ln>
        </p:spPr>
        <p:txBody>
          <a:bodyPr lIns="45718" tIns="45718" rIns="45718" bIns="45718"/>
          <a:lstStyle/>
          <a:p>
            <a:pPr hangingPunct="0"/>
            <a:endParaRPr kern="0" dirty="0">
              <a:solidFill>
                <a:srgbClr val="000000"/>
              </a:solidFill>
              <a:latin typeface="Helvetica"/>
              <a:cs typeface="Helvetica"/>
              <a:sym typeface="Helvetica"/>
            </a:endParaRPr>
          </a:p>
        </p:txBody>
      </p:sp>
      <p:pic>
        <p:nvPicPr>
          <p:cNvPr id="42" name="Picture 14" descr="Picture 14"/>
          <p:cNvPicPr>
            <a:picLocks noChangeAspect="1"/>
          </p:cNvPicPr>
          <p:nvPr/>
        </p:nvPicPr>
        <p:blipFill>
          <a:blip r:embed="rId4"/>
          <a:stretch>
            <a:fillRect/>
          </a:stretch>
        </p:blipFill>
        <p:spPr>
          <a:xfrm>
            <a:off x="609601" y="6248400"/>
            <a:ext cx="2171700" cy="488950"/>
          </a:xfrm>
          <a:prstGeom prst="rect">
            <a:avLst/>
          </a:prstGeom>
          <a:ln w="12700">
            <a:miter lim="400000"/>
          </a:ln>
        </p:spPr>
      </p:pic>
      <p:sp>
        <p:nvSpPr>
          <p:cNvPr id="43" name="Title Text"/>
          <p:cNvSpPr txBox="1">
            <a:spLocks noGrp="1"/>
          </p:cNvSpPr>
          <p:nvPr>
            <p:ph type="title"/>
          </p:nvPr>
        </p:nvSpPr>
        <p:spPr>
          <a:xfrm>
            <a:off x="963084" y="4406901"/>
            <a:ext cx="10363201" cy="1362075"/>
          </a:xfrm>
          <a:prstGeom prst="rect">
            <a:avLst/>
          </a:prstGeom>
        </p:spPr>
        <p:txBody>
          <a:bodyPr anchor="t"/>
          <a:lstStyle>
            <a:lvl1pPr algn="l">
              <a:defRPr sz="4000" cap="all"/>
            </a:lvl1pPr>
          </a:lstStyle>
          <a:p>
            <a:r>
              <a:t>Title Text</a:t>
            </a:r>
          </a:p>
        </p:txBody>
      </p:sp>
      <p:sp>
        <p:nvSpPr>
          <p:cNvPr id="44" name="Body Level One…"/>
          <p:cNvSpPr txBox="1">
            <a:spLocks noGrp="1"/>
          </p:cNvSpPr>
          <p:nvPr>
            <p:ph type="body" sz="quarter" idx="1"/>
          </p:nvPr>
        </p:nvSpPr>
        <p:spPr>
          <a:xfrm>
            <a:off x="963084" y="2906713"/>
            <a:ext cx="10363201" cy="1500192"/>
          </a:xfrm>
          <a:prstGeom prst="rect">
            <a:avLst/>
          </a:prstGeom>
        </p:spPr>
        <p:txBody>
          <a:bodyPr anchor="b"/>
          <a:lstStyle>
            <a:lvl1pPr marL="0" indent="0">
              <a:spcBef>
                <a:spcPts val="400"/>
              </a:spcBef>
              <a:buSzTx/>
              <a:buNone/>
              <a:defRPr sz="2000"/>
            </a:lvl1pPr>
            <a:lvl2pPr marL="0" indent="0">
              <a:spcBef>
                <a:spcPts val="400"/>
              </a:spcBef>
              <a:buSzTx/>
              <a:buNone/>
              <a:defRPr sz="2000"/>
            </a:lvl2pPr>
            <a:lvl3pPr marL="0" indent="0">
              <a:spcBef>
                <a:spcPts val="400"/>
              </a:spcBef>
              <a:buSzTx/>
              <a:buNone/>
              <a:defRPr sz="2000"/>
            </a:lvl3pPr>
            <a:lvl4pPr marL="0" indent="0">
              <a:spcBef>
                <a:spcPts val="400"/>
              </a:spcBef>
              <a:buSzTx/>
              <a:buNone/>
              <a:defRPr sz="2000"/>
            </a:lvl4pPr>
            <a:lvl5pPr marL="0" indent="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367688770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Content and Text">
    <p:spTree>
      <p:nvGrpSpPr>
        <p:cNvPr id="1" name=""/>
        <p:cNvGrpSpPr/>
        <p:nvPr/>
      </p:nvGrpSpPr>
      <p:grpSpPr>
        <a:xfrm>
          <a:off x="0" y="0"/>
          <a:ext cx="0" cy="0"/>
          <a:chOff x="0" y="0"/>
          <a:chExt cx="0" cy="0"/>
        </a:xfrm>
      </p:grpSpPr>
      <p:pic>
        <p:nvPicPr>
          <p:cNvPr id="52" name="Picture 9" descr="Picture 9"/>
          <p:cNvPicPr>
            <a:picLocks noChangeAspect="1"/>
          </p:cNvPicPr>
          <p:nvPr/>
        </p:nvPicPr>
        <p:blipFill>
          <a:blip r:embed="rId2"/>
          <a:stretch>
            <a:fillRect/>
          </a:stretch>
        </p:blipFill>
        <p:spPr>
          <a:xfrm>
            <a:off x="2946400" y="2133601"/>
            <a:ext cx="5791200" cy="3859213"/>
          </a:xfrm>
          <a:prstGeom prst="rect">
            <a:avLst/>
          </a:prstGeom>
          <a:ln w="12700">
            <a:miter lim="400000"/>
          </a:ln>
        </p:spPr>
      </p:pic>
      <p:pic>
        <p:nvPicPr>
          <p:cNvPr id="53" name="Picture 10" descr="Picture 10"/>
          <p:cNvPicPr>
            <a:picLocks noChangeAspect="1"/>
          </p:cNvPicPr>
          <p:nvPr/>
        </p:nvPicPr>
        <p:blipFill>
          <a:blip r:embed="rId3"/>
          <a:stretch>
            <a:fillRect/>
          </a:stretch>
        </p:blipFill>
        <p:spPr>
          <a:xfrm>
            <a:off x="609600" y="527050"/>
            <a:ext cx="1219200" cy="877888"/>
          </a:xfrm>
          <a:prstGeom prst="rect">
            <a:avLst/>
          </a:prstGeom>
          <a:ln w="12700">
            <a:miter lim="400000"/>
          </a:ln>
        </p:spPr>
      </p:pic>
      <p:sp>
        <p:nvSpPr>
          <p:cNvPr id="54" name="Line 11"/>
          <p:cNvSpPr/>
          <p:nvPr/>
        </p:nvSpPr>
        <p:spPr>
          <a:xfrm>
            <a:off x="609599" y="1371600"/>
            <a:ext cx="10972804" cy="0"/>
          </a:xfrm>
          <a:prstGeom prst="line">
            <a:avLst/>
          </a:prstGeom>
          <a:ln w="28575">
            <a:solidFill>
              <a:srgbClr val="FF0000"/>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55" name="Line 12"/>
          <p:cNvSpPr/>
          <p:nvPr/>
        </p:nvSpPr>
        <p:spPr>
          <a:xfrm>
            <a:off x="609599" y="1447800"/>
            <a:ext cx="10972804" cy="0"/>
          </a:xfrm>
          <a:prstGeom prst="line">
            <a:avLst/>
          </a:prstGeom>
          <a:ln w="38100">
            <a:solidFill>
              <a:srgbClr val="000099"/>
            </a:solidFill>
          </a:ln>
        </p:spPr>
        <p:txBody>
          <a:bodyPr lIns="45718" tIns="45718" rIns="45718" bIns="45718"/>
          <a:lstStyle/>
          <a:p>
            <a:pPr hangingPunct="0"/>
            <a:endParaRPr kern="0" dirty="0">
              <a:solidFill>
                <a:srgbClr val="000000"/>
              </a:solidFill>
              <a:latin typeface="Helvetica"/>
              <a:cs typeface="Helvetica"/>
              <a:sym typeface="Helvetica"/>
            </a:endParaRPr>
          </a:p>
        </p:txBody>
      </p:sp>
      <p:pic>
        <p:nvPicPr>
          <p:cNvPr id="56" name="Picture 14" descr="Picture 14"/>
          <p:cNvPicPr>
            <a:picLocks noChangeAspect="1"/>
          </p:cNvPicPr>
          <p:nvPr/>
        </p:nvPicPr>
        <p:blipFill>
          <a:blip r:embed="rId4"/>
          <a:stretch>
            <a:fillRect/>
          </a:stretch>
        </p:blipFill>
        <p:spPr>
          <a:xfrm>
            <a:off x="609601" y="6248400"/>
            <a:ext cx="2171700" cy="488950"/>
          </a:xfrm>
          <a:prstGeom prst="rect">
            <a:avLst/>
          </a:prstGeom>
          <a:ln w="12700">
            <a:miter lim="400000"/>
          </a:ln>
        </p:spPr>
      </p:pic>
      <p:sp>
        <p:nvSpPr>
          <p:cNvPr id="57" name="Title Text"/>
          <p:cNvSpPr txBox="1">
            <a:spLocks noGrp="1"/>
          </p:cNvSpPr>
          <p:nvPr>
            <p:ph type="title"/>
          </p:nvPr>
        </p:nvSpPr>
        <p:spPr>
          <a:prstGeom prst="rect">
            <a:avLst/>
          </a:prstGeom>
        </p:spPr>
        <p:txBody>
          <a:bodyPr/>
          <a:lstStyle/>
          <a:p>
            <a:r>
              <a:t>Title Text</a:t>
            </a:r>
          </a:p>
        </p:txBody>
      </p:sp>
      <p:sp>
        <p:nvSpPr>
          <p:cNvPr id="58" name="Body Level One…"/>
          <p:cNvSpPr txBox="1">
            <a:spLocks noGrp="1"/>
          </p:cNvSpPr>
          <p:nvPr>
            <p:ph type="body" sz="half" idx="1"/>
          </p:nvPr>
        </p:nvSpPr>
        <p:spPr>
          <a:xfrm>
            <a:off x="609600" y="1600201"/>
            <a:ext cx="53848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9" name="Text Placeholder 3"/>
          <p:cNvSpPr>
            <a:spLocks noGrp="1"/>
          </p:cNvSpPr>
          <p:nvPr>
            <p:ph type="body" sz="half" idx="13"/>
          </p:nvPr>
        </p:nvSpPr>
        <p:spPr>
          <a:xfrm>
            <a:off x="6197600" y="1600201"/>
            <a:ext cx="5384800" cy="4525963"/>
          </a:xfrm>
          <a:prstGeom prst="rect">
            <a:avLst/>
          </a:prstGeom>
        </p:spPr>
        <p:txBody>
          <a:bodyPr/>
          <a:lstStyle/>
          <a:p>
            <a:endParaRP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rPr/>
              <a:pPr/>
              <a:t>‹#›</a:t>
            </a:fld>
            <a:endParaRPr dirty="0"/>
          </a:p>
        </p:txBody>
      </p:sp>
    </p:spTree>
    <p:extLst>
      <p:ext uri="{BB962C8B-B14F-4D97-AF65-F5344CB8AC3E}">
        <p14:creationId xmlns:p14="http://schemas.microsoft.com/office/powerpoint/2010/main" val="321039118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Response Directorate Workshops</a:t>
            </a:r>
          </a:p>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BE603-21F8-4FC5-9D6F-8C2866419769}" type="slidenum">
              <a:rPr lang="en-US" smtClean="0"/>
              <a:t>‹#›</a:t>
            </a:fld>
            <a:endParaRPr lang="en-US" dirty="0"/>
          </a:p>
        </p:txBody>
      </p:sp>
    </p:spTree>
    <p:extLst>
      <p:ext uri="{BB962C8B-B14F-4D97-AF65-F5344CB8AC3E}">
        <p14:creationId xmlns:p14="http://schemas.microsoft.com/office/powerpoint/2010/main" val="3333797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9" descr="Picture 9"/>
          <p:cNvPicPr>
            <a:picLocks noChangeAspect="1"/>
          </p:cNvPicPr>
          <p:nvPr/>
        </p:nvPicPr>
        <p:blipFill>
          <a:blip r:embed="rId6"/>
          <a:stretch>
            <a:fillRect/>
          </a:stretch>
        </p:blipFill>
        <p:spPr>
          <a:xfrm>
            <a:off x="2946400" y="2133601"/>
            <a:ext cx="5791200" cy="3859213"/>
          </a:xfrm>
          <a:prstGeom prst="rect">
            <a:avLst/>
          </a:prstGeom>
          <a:ln w="12700">
            <a:miter lim="400000"/>
          </a:ln>
        </p:spPr>
      </p:pic>
      <p:pic>
        <p:nvPicPr>
          <p:cNvPr id="3" name="Picture 10" descr="Picture 10"/>
          <p:cNvPicPr>
            <a:picLocks noChangeAspect="1"/>
          </p:cNvPicPr>
          <p:nvPr/>
        </p:nvPicPr>
        <p:blipFill>
          <a:blip r:embed="rId7"/>
          <a:stretch>
            <a:fillRect/>
          </a:stretch>
        </p:blipFill>
        <p:spPr>
          <a:xfrm>
            <a:off x="609600" y="527050"/>
            <a:ext cx="1219200" cy="877888"/>
          </a:xfrm>
          <a:prstGeom prst="rect">
            <a:avLst/>
          </a:prstGeom>
          <a:ln w="12700">
            <a:miter lim="400000"/>
          </a:ln>
        </p:spPr>
      </p:pic>
      <p:sp>
        <p:nvSpPr>
          <p:cNvPr id="4" name="Line 11"/>
          <p:cNvSpPr/>
          <p:nvPr/>
        </p:nvSpPr>
        <p:spPr>
          <a:xfrm>
            <a:off x="609599" y="1371600"/>
            <a:ext cx="10972804" cy="0"/>
          </a:xfrm>
          <a:prstGeom prst="line">
            <a:avLst/>
          </a:prstGeom>
          <a:ln w="28575">
            <a:solidFill>
              <a:srgbClr val="FF0000"/>
            </a:solidFill>
          </a:ln>
        </p:spPr>
        <p:txBody>
          <a:bodyPr lIns="45718" tIns="45718" rIns="45718" bIns="45718"/>
          <a:lstStyle/>
          <a:p>
            <a:pPr hangingPunct="0"/>
            <a:endParaRPr kern="0" dirty="0">
              <a:solidFill>
                <a:srgbClr val="000000"/>
              </a:solidFill>
              <a:latin typeface="Helvetica"/>
              <a:cs typeface="Helvetica"/>
              <a:sym typeface="Helvetica"/>
            </a:endParaRPr>
          </a:p>
        </p:txBody>
      </p:sp>
      <p:sp>
        <p:nvSpPr>
          <p:cNvPr id="5" name="Line 12"/>
          <p:cNvSpPr/>
          <p:nvPr/>
        </p:nvSpPr>
        <p:spPr>
          <a:xfrm>
            <a:off x="609599" y="1447800"/>
            <a:ext cx="10972804" cy="0"/>
          </a:xfrm>
          <a:prstGeom prst="line">
            <a:avLst/>
          </a:prstGeom>
          <a:ln w="38100">
            <a:solidFill>
              <a:srgbClr val="000099"/>
            </a:solidFill>
          </a:ln>
        </p:spPr>
        <p:txBody>
          <a:bodyPr lIns="45718" tIns="45718" rIns="45718" bIns="45718"/>
          <a:lstStyle/>
          <a:p>
            <a:pPr hangingPunct="0"/>
            <a:endParaRPr kern="0" dirty="0">
              <a:solidFill>
                <a:srgbClr val="000000"/>
              </a:solidFill>
              <a:latin typeface="Helvetica"/>
              <a:cs typeface="Helvetica"/>
              <a:sym typeface="Helvetica"/>
            </a:endParaRPr>
          </a:p>
        </p:txBody>
      </p:sp>
      <p:pic>
        <p:nvPicPr>
          <p:cNvPr id="6" name="Picture 14" descr="Picture 14"/>
          <p:cNvPicPr>
            <a:picLocks noChangeAspect="1"/>
          </p:cNvPicPr>
          <p:nvPr/>
        </p:nvPicPr>
        <p:blipFill>
          <a:blip r:embed="rId8"/>
          <a:stretch>
            <a:fillRect/>
          </a:stretch>
        </p:blipFill>
        <p:spPr>
          <a:xfrm>
            <a:off x="609601" y="6248400"/>
            <a:ext cx="2171700" cy="488950"/>
          </a:xfrm>
          <a:prstGeom prst="rect">
            <a:avLst/>
          </a:prstGeom>
          <a:ln w="12700">
            <a:miter lim="400000"/>
          </a:ln>
        </p:spPr>
      </p:pic>
      <p:sp>
        <p:nvSpPr>
          <p:cNvPr id="7" name="Title Text"/>
          <p:cNvSpPr txBox="1">
            <a:spLocks noGrp="1"/>
          </p:cNvSpPr>
          <p:nvPr>
            <p:ph type="title"/>
          </p:nvPr>
        </p:nvSpPr>
        <p:spPr>
          <a:xfrm>
            <a:off x="609600" y="304800"/>
            <a:ext cx="10972800" cy="1143000"/>
          </a:xfrm>
          <a:prstGeom prst="rect">
            <a:avLst/>
          </a:prstGeom>
          <a:ln w="12700">
            <a:miter lim="400000"/>
          </a:ln>
          <a:effectLst>
            <a:outerShdw blurRad="63500" dist="38099" dir="2700000" rotWithShape="0">
              <a:srgbClr val="808080">
                <a:alpha val="74997"/>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8" name="Body Level One…"/>
          <p:cNvSpPr txBox="1">
            <a:spLocks noGrp="1"/>
          </p:cNvSpPr>
          <p:nvPr>
            <p:ph type="body" idx="1"/>
          </p:nvPr>
        </p:nvSpPr>
        <p:spPr>
          <a:xfrm>
            <a:off x="609600" y="1600201"/>
            <a:ext cx="109728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11272065" y="6245225"/>
            <a:ext cx="310337" cy="307773"/>
          </a:xfrm>
          <a:prstGeom prst="rect">
            <a:avLst/>
          </a:prstGeom>
          <a:ln w="12700">
            <a:miter lim="400000"/>
          </a:ln>
        </p:spPr>
        <p:txBody>
          <a:bodyPr wrap="none" lIns="45718" tIns="45718" rIns="45718" bIns="45718">
            <a:spAutoFit/>
          </a:bodyPr>
          <a:lstStyle>
            <a:lvl1pPr algn="r">
              <a:defRPr sz="1400">
                <a:solidFill>
                  <a:srgbClr val="000099"/>
                </a:solidFill>
                <a:latin typeface="+mn-lt"/>
                <a:ea typeface="+mn-ea"/>
                <a:cs typeface="+mn-cs"/>
                <a:sym typeface="Arial"/>
              </a:defRPr>
            </a:lvl1pPr>
          </a:lstStyle>
          <a:p>
            <a:pPr hangingPunct="0"/>
            <a:fld id="{86CB4B4D-7CA3-9044-876B-883B54F8677D}" type="slidenum">
              <a:rPr kern="0"/>
              <a:pPr hangingPunct="0"/>
              <a:t>‹#›</a:t>
            </a:fld>
            <a:endParaRPr kern="0" dirty="0"/>
          </a:p>
        </p:txBody>
      </p:sp>
    </p:spTree>
    <p:extLst>
      <p:ext uri="{BB962C8B-B14F-4D97-AF65-F5344CB8AC3E}">
        <p14:creationId xmlns:p14="http://schemas.microsoft.com/office/powerpoint/2010/main" val="11883443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Lst>
  <p:transition spd="med"/>
  <p:txStyles>
    <p:titleStyle>
      <a:lvl1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4400" b="1" i="0" u="none" strike="noStrike" cap="none" spc="0" baseline="0">
          <a:solidFill>
            <a:srgbClr val="FF0000"/>
          </a:solidFill>
          <a:uFillTx/>
          <a:latin typeface="+mn-lt"/>
          <a:ea typeface="+mn-ea"/>
          <a:cs typeface="+mn-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hyperlink" Target="mailto:Bruce.Pugh@cgauxnet.us"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1032"/>
          <p:cNvSpPr/>
          <p:nvPr/>
        </p:nvSpPr>
        <p:spPr>
          <a:xfrm>
            <a:off x="457199" y="1123406"/>
            <a:ext cx="11129555" cy="19593"/>
          </a:xfrm>
          <a:prstGeom prst="line">
            <a:avLst/>
          </a:prstGeom>
          <a:ln w="28575">
            <a:solidFill>
              <a:srgbClr val="FF0000"/>
            </a:solidFill>
          </a:ln>
        </p:spPr>
        <p:txBody>
          <a:bodyPr lIns="45719" rIns="45719"/>
          <a:lstStyle/>
          <a:p>
            <a:endParaRPr dirty="0"/>
          </a:p>
        </p:txBody>
      </p:sp>
      <p:sp>
        <p:nvSpPr>
          <p:cNvPr id="5" name="Line 1033"/>
          <p:cNvSpPr/>
          <p:nvPr/>
        </p:nvSpPr>
        <p:spPr>
          <a:xfrm>
            <a:off x="457200" y="1199606"/>
            <a:ext cx="11129554" cy="2177"/>
          </a:xfrm>
          <a:prstGeom prst="line">
            <a:avLst/>
          </a:prstGeom>
          <a:ln w="38100">
            <a:solidFill>
              <a:srgbClr val="000099"/>
            </a:solidFill>
          </a:ln>
        </p:spPr>
        <p:txBody>
          <a:bodyPr lIns="45719" rIns="45719"/>
          <a:lstStyle/>
          <a:p>
            <a:endParaRPr dirty="0"/>
          </a:p>
        </p:txBody>
      </p:sp>
      <p:sp>
        <p:nvSpPr>
          <p:cNvPr id="6" name="Line 1035"/>
          <p:cNvSpPr/>
          <p:nvPr/>
        </p:nvSpPr>
        <p:spPr>
          <a:xfrm flipV="1">
            <a:off x="380999" y="5695406"/>
            <a:ext cx="11192691" cy="19594"/>
          </a:xfrm>
          <a:prstGeom prst="line">
            <a:avLst/>
          </a:prstGeom>
          <a:ln w="28575">
            <a:solidFill>
              <a:srgbClr val="FF0000"/>
            </a:solidFill>
          </a:ln>
        </p:spPr>
        <p:txBody>
          <a:bodyPr lIns="45719" rIns="45719"/>
          <a:lstStyle/>
          <a:p>
            <a:endParaRPr dirty="0"/>
          </a:p>
        </p:txBody>
      </p:sp>
      <p:sp>
        <p:nvSpPr>
          <p:cNvPr id="7" name="Line 1036"/>
          <p:cNvSpPr/>
          <p:nvPr/>
        </p:nvSpPr>
        <p:spPr>
          <a:xfrm flipV="1">
            <a:off x="380999" y="5630091"/>
            <a:ext cx="11192691" cy="8709"/>
          </a:xfrm>
          <a:prstGeom prst="line">
            <a:avLst/>
          </a:prstGeom>
          <a:ln w="38100">
            <a:solidFill>
              <a:srgbClr val="000099"/>
            </a:solidFill>
          </a:ln>
        </p:spPr>
        <p:txBody>
          <a:bodyPr lIns="45719" rIns="45719"/>
          <a:lstStyle/>
          <a:p>
            <a:endParaRPr dirty="0"/>
          </a:p>
        </p:txBody>
      </p:sp>
      <p:pic>
        <p:nvPicPr>
          <p:cNvPr id="8" name="Picture 1038" descr="Picture 1038"/>
          <p:cNvPicPr>
            <a:picLocks noChangeAspect="1"/>
          </p:cNvPicPr>
          <p:nvPr/>
        </p:nvPicPr>
        <p:blipFill>
          <a:blip r:embed="rId2"/>
          <a:stretch>
            <a:fillRect/>
          </a:stretch>
        </p:blipFill>
        <p:spPr>
          <a:xfrm>
            <a:off x="6838411" y="1811381"/>
            <a:ext cx="4286250" cy="1285875"/>
          </a:xfrm>
          <a:prstGeom prst="rect">
            <a:avLst/>
          </a:prstGeom>
          <a:ln w="12700">
            <a:miter lim="400000"/>
          </a:ln>
        </p:spPr>
      </p:pic>
      <p:sp>
        <p:nvSpPr>
          <p:cNvPr id="11" name="Rectangle 2"/>
          <p:cNvSpPr txBox="1">
            <a:spLocks/>
          </p:cNvSpPr>
          <p:nvPr/>
        </p:nvSpPr>
        <p:spPr>
          <a:xfrm>
            <a:off x="1938744" y="3456201"/>
            <a:ext cx="8077200" cy="1814945"/>
          </a:xfrm>
          <a:prstGeom prst="rect">
            <a:avLst/>
          </a:prstGeom>
          <a:ln w="12700">
            <a:miter lim="400000"/>
          </a:ln>
          <a:effectLst>
            <a:outerShdw blurRad="63500" dist="38099" dir="2700000" rotWithShape="0">
              <a:srgbClr val="808080">
                <a:alpha val="74997"/>
              </a:srgbClr>
            </a:outerShdw>
          </a:effectLst>
          <a:extLst>
            <a:ext uri="{C572A759-6A51-4108-AA02-DFA0A04FC94B}">
              <ma14:wrappingTextBoxFlag xmlns:ma14="http://schemas.microsoft.com/office/mac/drawingml/2011/main" xmlns="" val="1"/>
            </a:ext>
          </a:extLst>
        </p:spPr>
        <p:txBody>
          <a:bodyPr lIns="45719" rIns="45719" anchor="ctr">
            <a:noAutofit/>
          </a:bodyPr>
          <a:lstStyle>
            <a:lvl1pPr marL="0" marR="0" indent="0" algn="ct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1pPr>
            <a:lvl2pPr marL="0" marR="0" indent="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2pPr>
            <a:lvl3pPr marL="0" marR="0" indent="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3pPr>
            <a:lvl4pPr marL="0" marR="0" indent="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4pPr>
            <a:lvl5pPr marL="0" marR="0" indent="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5pPr>
            <a:lvl6pPr marL="0" marR="0" indent="45720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6pPr>
            <a:lvl7pPr marL="0" marR="0" indent="91440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7pPr>
            <a:lvl8pPr marL="0" marR="0" indent="137160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8pPr>
            <a:lvl9pPr marL="0" marR="0" indent="1828800" algn="r" defTabSz="914400" rtl="0" latinLnBrk="0">
              <a:lnSpc>
                <a:spcPct val="100000"/>
              </a:lnSpc>
              <a:spcBef>
                <a:spcPts val="0"/>
              </a:spcBef>
              <a:spcAft>
                <a:spcPts val="0"/>
              </a:spcAft>
              <a:buClrTx/>
              <a:buSzTx/>
              <a:buFontTx/>
              <a:buNone/>
              <a:tabLst/>
              <a:defRPr sz="4400" b="1" i="0" u="none" strike="noStrike" cap="none" spc="0" baseline="0">
                <a:ln>
                  <a:noFill/>
                </a:ln>
                <a:solidFill>
                  <a:srgbClr val="FF0000"/>
                </a:solidFill>
                <a:uFillTx/>
                <a:latin typeface="+mj-lt"/>
                <a:ea typeface="+mj-ea"/>
                <a:cs typeface="+mj-cs"/>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3600"/>
            </a:pPr>
            <a:r>
              <a:rPr kumimoji="0" lang="en-US" sz="4000" b="1" i="0" u="none" strike="noStrike" kern="0" cap="none" spc="0" normalizeH="0" baseline="0" noProof="0" dirty="0">
                <a:ln>
                  <a:noFill/>
                </a:ln>
                <a:solidFill>
                  <a:srgbClr val="FF0000"/>
                </a:solidFill>
                <a:effectLst/>
                <a:uLnTx/>
                <a:uFillTx/>
                <a:latin typeface="Arial"/>
                <a:cs typeface="Arial"/>
                <a:sym typeface="Arial"/>
              </a:rPr>
              <a:t>National </a:t>
            </a:r>
            <a:r>
              <a:rPr kumimoji="0" lang="en-US" sz="3600" b="1" i="0" u="none" strike="noStrike" kern="0" cap="none" spc="0" normalizeH="0" baseline="0" noProof="0" dirty="0">
                <a:ln>
                  <a:noFill/>
                </a:ln>
                <a:solidFill>
                  <a:srgbClr val="FF0000"/>
                </a:solidFill>
                <a:effectLst/>
                <a:uLnTx/>
                <a:uFillTx/>
                <a:latin typeface="Arial"/>
                <a:cs typeface="Arial"/>
                <a:sym typeface="Arial"/>
              </a:rPr>
              <a:t>Response</a:t>
            </a:r>
            <a:r>
              <a:rPr kumimoji="0" lang="en-US" sz="4000" b="1" i="0" u="none" strike="noStrike" kern="0" cap="none" spc="0" normalizeH="0" baseline="0" noProof="0" dirty="0">
                <a:ln>
                  <a:noFill/>
                </a:ln>
                <a:solidFill>
                  <a:srgbClr val="FF0000"/>
                </a:solidFill>
                <a:effectLst/>
                <a:uLnTx/>
                <a:uFillTx/>
                <a:latin typeface="Arial"/>
                <a:cs typeface="Arial"/>
                <a:sym typeface="Arial"/>
              </a:rPr>
              <a:t> Directorate</a:t>
            </a:r>
            <a:br>
              <a:rPr kumimoji="0" lang="en-US" sz="4000" b="1" i="0" u="none" strike="noStrike" kern="0" cap="none" spc="0" normalizeH="0" baseline="0" noProof="0" dirty="0">
                <a:ln>
                  <a:noFill/>
                </a:ln>
                <a:solidFill>
                  <a:srgbClr val="FF0000"/>
                </a:solidFill>
                <a:effectLst/>
                <a:uLnTx/>
                <a:uFillTx/>
                <a:latin typeface="Arial"/>
                <a:cs typeface="Arial"/>
                <a:sym typeface="Arial"/>
              </a:rPr>
            </a:br>
            <a:r>
              <a:rPr kumimoji="0" lang="en-US" sz="4000" b="1" i="0" u="none" strike="noStrike" kern="0" cap="none" spc="0" normalizeH="0" baseline="0" noProof="0" dirty="0">
                <a:ln>
                  <a:noFill/>
                </a:ln>
                <a:solidFill>
                  <a:srgbClr val="FF0000"/>
                </a:solidFill>
                <a:effectLst/>
                <a:uLnTx/>
                <a:uFillTx/>
                <a:latin typeface="Arial"/>
                <a:cs typeface="Arial"/>
                <a:sym typeface="Arial"/>
              </a:rPr>
              <a:t>Surface Operations</a:t>
            </a:r>
            <a:r>
              <a:rPr kumimoji="0" lang="en-US" sz="4000" b="1" i="0" u="none" strike="noStrike" kern="0" cap="none" spc="0" normalizeH="0" noProof="0" dirty="0">
                <a:ln>
                  <a:noFill/>
                </a:ln>
                <a:solidFill>
                  <a:srgbClr val="FF0000"/>
                </a:solidFill>
                <a:effectLst/>
                <a:uLnTx/>
                <a:uFillTx/>
                <a:latin typeface="Arial"/>
                <a:cs typeface="Arial"/>
                <a:sym typeface="Arial"/>
              </a:rPr>
              <a:t> Workshop</a:t>
            </a:r>
            <a:endParaRPr kumimoji="0" lang="en-US" sz="4000" b="1" i="0" u="none" strike="noStrike" kern="0" cap="none" spc="0" normalizeH="0" baseline="0" noProof="0" dirty="0">
              <a:ln>
                <a:noFill/>
              </a:ln>
              <a:solidFill>
                <a:srgbClr val="FF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sz="3600"/>
            </a:pPr>
            <a:r>
              <a:rPr lang="en-US" sz="4000" kern="0" dirty="0">
                <a:latin typeface="Arial"/>
                <a:cs typeface="Arial"/>
              </a:rPr>
              <a:t>2020</a:t>
            </a:r>
            <a:endParaRPr kumimoji="0" lang="en-US" sz="4000" b="1" i="0" u="none" strike="noStrike" kern="0" cap="none" spc="0" normalizeH="0" baseline="0" noProof="0" dirty="0">
              <a:ln>
                <a:noFill/>
              </a:ln>
              <a:solidFill>
                <a:srgbClr val="FF0000"/>
              </a:solidFill>
              <a:effectLst/>
              <a:uLnTx/>
              <a:uFillTx/>
              <a:latin typeface="Arial"/>
              <a:cs typeface="Arial"/>
              <a:sym typeface="Arial"/>
            </a:endParaRPr>
          </a:p>
        </p:txBody>
      </p:sp>
    </p:spTree>
    <p:extLst>
      <p:ext uri="{BB962C8B-B14F-4D97-AF65-F5344CB8AC3E}">
        <p14:creationId xmlns:p14="http://schemas.microsoft.com/office/powerpoint/2010/main" val="1537404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E16E20-30FC-4311-B8E0-EA62DBBBE412}"/>
              </a:ext>
            </a:extLst>
          </p:cNvPr>
          <p:cNvSpPr>
            <a:spLocks noGrp="1"/>
          </p:cNvSpPr>
          <p:nvPr>
            <p:ph type="title"/>
          </p:nvPr>
        </p:nvSpPr>
        <p:spPr/>
        <p:txBody>
          <a:bodyPr>
            <a:normAutofit/>
          </a:bodyPr>
          <a:lstStyle/>
          <a:p>
            <a:pPr algn="r"/>
            <a:r>
              <a:rPr lang="en-US" sz="3600" b="1" dirty="0"/>
              <a:t>PEACE Model </a:t>
            </a:r>
          </a:p>
        </p:txBody>
      </p:sp>
      <p:sp>
        <p:nvSpPr>
          <p:cNvPr id="3" name="Text Placeholder 2">
            <a:extLst>
              <a:ext uri="{FF2B5EF4-FFF2-40B4-BE49-F238E27FC236}">
                <a16:creationId xmlns="" xmlns:a16="http://schemas.microsoft.com/office/drawing/2014/main" id="{B83EB3FA-F6A6-4B20-8DE5-8219ACDA4E23}"/>
              </a:ext>
            </a:extLst>
          </p:cNvPr>
          <p:cNvSpPr>
            <a:spLocks noGrp="1"/>
          </p:cNvSpPr>
          <p:nvPr>
            <p:ph type="body" idx="1"/>
          </p:nvPr>
        </p:nvSpPr>
        <p:spPr/>
        <p:txBody>
          <a:bodyPr>
            <a:normAutofit/>
          </a:bodyPr>
          <a:lstStyle/>
          <a:p>
            <a:pPr marL="457200" indent="-457200">
              <a:buFont typeface="Arial" panose="020B0604020202020204" pitchFamily="34" charset="0"/>
              <a:buChar char="•"/>
            </a:pPr>
            <a:r>
              <a:rPr lang="en-US" dirty="0"/>
              <a:t>New GAR tool uses PEACE and scores the risk </a:t>
            </a:r>
          </a:p>
          <a:p>
            <a:pPr marL="0" indent="0" algn="ctr">
              <a:buNone/>
            </a:pPr>
            <a:r>
              <a:rPr lang="en-US" b="1" dirty="0">
                <a:solidFill>
                  <a:srgbClr val="00B050"/>
                </a:solidFill>
                <a:effectLst>
                  <a:outerShdw blurRad="38100" dist="38100" dir="2700000" algn="tl">
                    <a:srgbClr val="000000">
                      <a:alpha val="43137"/>
                    </a:srgbClr>
                  </a:outerShdw>
                </a:effectLst>
              </a:rPr>
              <a:t>Low </a:t>
            </a:r>
            <a:r>
              <a:rPr lang="en-US" b="1" dirty="0">
                <a:effectLst>
                  <a:outerShdw blurRad="38100" dist="38100" dir="2700000" algn="tl">
                    <a:srgbClr val="000000">
                      <a:alpha val="43137"/>
                    </a:srgbClr>
                  </a:outerShdw>
                </a:effectLst>
              </a:rPr>
              <a:t>–</a:t>
            </a:r>
            <a:r>
              <a:rPr lang="en-US" b="1" dirty="0">
                <a:solidFill>
                  <a:srgbClr val="FF6600"/>
                </a:solidFill>
                <a:effectLst>
                  <a:outerShdw blurRad="38100" dist="38100" dir="2700000" algn="tl">
                    <a:srgbClr val="000000">
                      <a:alpha val="43137"/>
                    </a:srgbClr>
                  </a:outerShdw>
                </a:effectLst>
              </a:rPr>
              <a:t>Medium </a:t>
            </a:r>
            <a:r>
              <a:rPr lang="en-US" b="1" dirty="0">
                <a:effectLst>
                  <a:outerShdw blurRad="38100" dist="38100" dir="2700000" algn="tl">
                    <a:srgbClr val="000000">
                      <a:alpha val="43137"/>
                    </a:srgbClr>
                  </a:outerShdw>
                </a:effectLst>
              </a:rPr>
              <a:t>- </a:t>
            </a:r>
            <a:r>
              <a:rPr lang="en-US" b="1" dirty="0">
                <a:solidFill>
                  <a:srgbClr val="FF0000"/>
                </a:solidFill>
                <a:effectLst>
                  <a:outerShdw blurRad="38100" dist="38100" dir="2700000" algn="tl">
                    <a:srgbClr val="000000">
                      <a:alpha val="43137"/>
                    </a:srgbClr>
                  </a:outerShdw>
                </a:effectLst>
              </a:rPr>
              <a:t>High</a:t>
            </a:r>
          </a:p>
          <a:p>
            <a:pPr marL="914400" lvl="1" indent="-457200">
              <a:buFont typeface="Arial" panose="020B0604020202020204" pitchFamily="34" charset="0"/>
              <a:buChar char="•"/>
            </a:pPr>
            <a:r>
              <a:rPr lang="en-US" sz="2800" u="sng" dirty="0">
                <a:solidFill>
                  <a:srgbClr val="FF0000"/>
                </a:solidFill>
              </a:rPr>
              <a:t>P</a:t>
            </a:r>
            <a:r>
              <a:rPr lang="en-US" sz="2800" dirty="0"/>
              <a:t>lanning</a:t>
            </a:r>
          </a:p>
          <a:p>
            <a:pPr marL="914400" lvl="1" indent="-457200">
              <a:buFont typeface="Arial" panose="020B0604020202020204" pitchFamily="34" charset="0"/>
              <a:buChar char="•"/>
            </a:pPr>
            <a:r>
              <a:rPr lang="en-US" sz="2800" u="sng" dirty="0">
                <a:solidFill>
                  <a:srgbClr val="FF0000"/>
                </a:solidFill>
              </a:rPr>
              <a:t>E</a:t>
            </a:r>
            <a:r>
              <a:rPr lang="en-US" sz="2800" dirty="0"/>
              <a:t>vent</a:t>
            </a:r>
          </a:p>
          <a:p>
            <a:pPr marL="914400" lvl="1" indent="-457200">
              <a:buFont typeface="Arial" panose="020B0604020202020204" pitchFamily="34" charset="0"/>
              <a:buChar char="•"/>
            </a:pPr>
            <a:r>
              <a:rPr lang="en-US" sz="2800" u="sng" dirty="0">
                <a:solidFill>
                  <a:srgbClr val="FF0000"/>
                </a:solidFill>
              </a:rPr>
              <a:t>A</a:t>
            </a:r>
            <a:r>
              <a:rPr lang="en-US" sz="2800" dirty="0"/>
              <a:t>ssets - Crew</a:t>
            </a:r>
          </a:p>
          <a:p>
            <a:pPr marL="914400" lvl="1" indent="-457200">
              <a:buFont typeface="Arial" panose="020B0604020202020204" pitchFamily="34" charset="0"/>
              <a:buChar char="•"/>
            </a:pPr>
            <a:r>
              <a:rPr lang="en-US" sz="2800" u="sng" dirty="0">
                <a:solidFill>
                  <a:srgbClr val="FF0000"/>
                </a:solidFill>
              </a:rPr>
              <a:t>A</a:t>
            </a:r>
            <a:r>
              <a:rPr lang="en-US" sz="2800" dirty="0"/>
              <a:t>ssets - Boat/Resources</a:t>
            </a:r>
          </a:p>
          <a:p>
            <a:pPr marL="914400" lvl="1" indent="-457200">
              <a:buFont typeface="Arial" panose="020B0604020202020204" pitchFamily="34" charset="0"/>
              <a:buChar char="•"/>
            </a:pPr>
            <a:r>
              <a:rPr lang="en-US" sz="2800" u="sng" dirty="0">
                <a:solidFill>
                  <a:srgbClr val="FF0000"/>
                </a:solidFill>
              </a:rPr>
              <a:t>C</a:t>
            </a:r>
            <a:r>
              <a:rPr lang="en-US" sz="2800" dirty="0"/>
              <a:t>ommunications/Supervision</a:t>
            </a:r>
          </a:p>
          <a:p>
            <a:pPr marL="914400" lvl="1" indent="-457200">
              <a:buFont typeface="Arial" panose="020B0604020202020204" pitchFamily="34" charset="0"/>
              <a:buChar char="•"/>
            </a:pPr>
            <a:r>
              <a:rPr lang="en-US" sz="2800" u="sng" dirty="0">
                <a:solidFill>
                  <a:srgbClr val="FF0000"/>
                </a:solidFill>
              </a:rPr>
              <a:t>E</a:t>
            </a:r>
            <a:r>
              <a:rPr lang="en-US" sz="2800" dirty="0"/>
              <a:t>nvironment</a:t>
            </a:r>
          </a:p>
          <a:p>
            <a:endParaRPr lang="en-US" sz="2400" dirty="0"/>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10</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4A04BC02-AF34-446F-914A-381542D362D9}"/>
              </a:ext>
            </a:extLst>
          </p:cNvPr>
          <p:cNvSpPr>
            <a:spLocks noGrp="1"/>
          </p:cNvSpPr>
          <p:nvPr>
            <p:ph type="ftr" sz="quarter" idx="4294967295"/>
          </p:nvPr>
        </p:nvSpPr>
        <p:spPr>
          <a:xfrm>
            <a:off x="2978331" y="6239687"/>
            <a:ext cx="8098972" cy="439738"/>
          </a:xfrm>
          <a:prstGeom prst="rect">
            <a:avLst/>
          </a:prstGeom>
        </p:spPr>
        <p:txBody>
          <a:bodyPr/>
          <a:lstStyle/>
          <a:p>
            <a:pPr marL="562610" marR="5080" indent="-550545">
              <a:lnSpc>
                <a:spcPts val="1680"/>
              </a:lnSpc>
              <a:spcBef>
                <a:spcPts val="25"/>
              </a:spcBef>
            </a:pPr>
            <a:r>
              <a:rPr lang="en-US" dirty="0"/>
              <a:t>2020 Surface Operations Workshop  Response Directorate</a:t>
            </a:r>
          </a:p>
          <a:p>
            <a:pPr marL="562610" marR="5080" indent="-550545">
              <a:lnSpc>
                <a:spcPts val="1680"/>
              </a:lnSpc>
              <a:spcBef>
                <a:spcPts val="25"/>
              </a:spcBef>
            </a:pPr>
            <a:endParaRPr lang="en-US" spc="-5" dirty="0"/>
          </a:p>
        </p:txBody>
      </p:sp>
      <p:sp>
        <p:nvSpPr>
          <p:cNvPr id="7"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91959594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600" b="1" dirty="0"/>
              <a:t>STAAR Model</a:t>
            </a:r>
          </a:p>
        </p:txBody>
      </p:sp>
      <p:sp>
        <p:nvSpPr>
          <p:cNvPr id="3" name="Text Placeholder 2"/>
          <p:cNvSpPr>
            <a:spLocks noGrp="1"/>
          </p:cNvSpPr>
          <p:nvPr>
            <p:ph type="body" idx="1"/>
          </p:nvPr>
        </p:nvSpPr>
        <p:spPr/>
        <p:txBody>
          <a:bodyPr>
            <a:normAutofit/>
          </a:bodyPr>
          <a:lstStyle/>
          <a:p>
            <a:pPr marL="457200" indent="-457200">
              <a:buFont typeface="Arial" panose="020B0604020202020204" pitchFamily="34" charset="0"/>
              <a:buChar char="•"/>
            </a:pPr>
            <a:r>
              <a:rPr lang="en-US" sz="3200" u="sng" dirty="0">
                <a:solidFill>
                  <a:srgbClr val="FF0000"/>
                </a:solidFill>
                <a:latin typeface="Arial" panose="020B0604020202020204" pitchFamily="34" charset="0"/>
                <a:cs typeface="Arial" panose="020B0604020202020204" pitchFamily="34" charset="0"/>
              </a:rPr>
              <a:t>S</a:t>
            </a:r>
            <a:r>
              <a:rPr lang="en-US" sz="3200" dirty="0">
                <a:latin typeface="Arial" panose="020B0604020202020204" pitchFamily="34" charset="0"/>
                <a:cs typeface="Arial" panose="020B0604020202020204" pitchFamily="34" charset="0"/>
              </a:rPr>
              <a:t>pread out – Disperse the risk by increasing time between events or using additional assets</a:t>
            </a:r>
          </a:p>
          <a:p>
            <a:pPr marL="457200" indent="-457200">
              <a:buFont typeface="Arial" panose="020B0604020202020204" pitchFamily="34" charset="0"/>
              <a:buChar char="•"/>
            </a:pPr>
            <a:r>
              <a:rPr lang="en-US" sz="3200" u="sng" dirty="0">
                <a:solidFill>
                  <a:srgbClr val="FF0000"/>
                </a:solidFill>
                <a:latin typeface="Arial" panose="020B0604020202020204" pitchFamily="34" charset="0"/>
                <a:cs typeface="Arial" panose="020B0604020202020204" pitchFamily="34" charset="0"/>
              </a:rPr>
              <a:t>T</a:t>
            </a:r>
            <a:r>
              <a:rPr lang="en-US" sz="3200" dirty="0">
                <a:latin typeface="Arial" panose="020B0604020202020204" pitchFamily="34" charset="0"/>
                <a:cs typeface="Arial" panose="020B0604020202020204" pitchFamily="34" charset="0"/>
              </a:rPr>
              <a:t>ransfer – If possible, locate a better suited asset to conduct the mission</a:t>
            </a:r>
          </a:p>
          <a:p>
            <a:pPr marL="457200" indent="-457200">
              <a:buFont typeface="Arial" panose="020B0604020202020204" pitchFamily="34" charset="0"/>
              <a:buChar char="•"/>
            </a:pPr>
            <a:r>
              <a:rPr lang="en-US" sz="3200" u="sng" dirty="0">
                <a:solidFill>
                  <a:srgbClr val="FF0000"/>
                </a:solidFill>
                <a:latin typeface="Arial" panose="020B0604020202020204" pitchFamily="34" charset="0"/>
                <a:cs typeface="Arial" panose="020B0604020202020204" pitchFamily="34" charset="0"/>
              </a:rPr>
              <a:t>A</a:t>
            </a:r>
            <a:r>
              <a:rPr lang="en-US" sz="3200" dirty="0">
                <a:latin typeface="Arial" panose="020B0604020202020204" pitchFamily="34" charset="0"/>
                <a:cs typeface="Arial" panose="020B0604020202020204" pitchFamily="34" charset="0"/>
              </a:rPr>
              <a:t>void – Wait for risk to subside (daylight?)</a:t>
            </a:r>
          </a:p>
          <a:p>
            <a:pPr marL="457200" indent="-457200">
              <a:buFont typeface="Arial" panose="020B0604020202020204" pitchFamily="34" charset="0"/>
              <a:buChar char="•"/>
            </a:pPr>
            <a:r>
              <a:rPr lang="en-US" sz="3200" u="sng" dirty="0">
                <a:solidFill>
                  <a:srgbClr val="FF0000"/>
                </a:solidFill>
                <a:latin typeface="Arial" panose="020B0604020202020204" pitchFamily="34" charset="0"/>
                <a:cs typeface="Arial" panose="020B0604020202020204" pitchFamily="34" charset="0"/>
              </a:rPr>
              <a:t>A</a:t>
            </a:r>
            <a:r>
              <a:rPr lang="en-US" sz="3200" dirty="0">
                <a:latin typeface="Arial" panose="020B0604020202020204" pitchFamily="34" charset="0"/>
                <a:cs typeface="Arial" panose="020B0604020202020204" pitchFamily="34" charset="0"/>
              </a:rPr>
              <a:t>ccept – Benefit should outweigh Risk</a:t>
            </a:r>
          </a:p>
          <a:p>
            <a:pPr marL="457200" indent="-457200">
              <a:buFont typeface="Arial" panose="020B0604020202020204" pitchFamily="34" charset="0"/>
              <a:buChar char="•"/>
            </a:pPr>
            <a:r>
              <a:rPr lang="en-US" sz="3200" u="sng" dirty="0">
                <a:solidFill>
                  <a:srgbClr val="FF0000"/>
                </a:solidFill>
                <a:latin typeface="Arial" panose="020B0604020202020204" pitchFamily="34" charset="0"/>
                <a:cs typeface="Arial" panose="020B0604020202020204" pitchFamily="34" charset="0"/>
              </a:rPr>
              <a:t>R</a:t>
            </a:r>
            <a:r>
              <a:rPr lang="en-US" sz="3200" dirty="0">
                <a:latin typeface="Arial" panose="020B0604020202020204" pitchFamily="34" charset="0"/>
                <a:cs typeface="Arial" panose="020B0604020202020204" pitchFamily="34" charset="0"/>
              </a:rPr>
              <a:t>educe – Use PPE, additional training or rest, stress reduction</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11</a:t>
            </a:fld>
            <a:endParaRPr lang="en-US" altLang="en-US" sz="1400" b="1" dirty="0">
              <a:solidFill>
                <a:srgbClr val="000099"/>
              </a:solidFill>
            </a:endParaRPr>
          </a:p>
        </p:txBody>
      </p:sp>
      <p:sp>
        <p:nvSpPr>
          <p:cNvPr id="4" name="Footer Placeholder 3"/>
          <p:cNvSpPr>
            <a:spLocks noGrp="1"/>
          </p:cNvSpPr>
          <p:nvPr>
            <p:ph type="ftr" sz="quarter" idx="4294967295"/>
          </p:nvPr>
        </p:nvSpPr>
        <p:spPr>
          <a:xfrm>
            <a:off x="2926080" y="6301962"/>
            <a:ext cx="8203474" cy="439738"/>
          </a:xfrm>
          <a:prstGeom prst="rect">
            <a:avLst/>
          </a:prstGeom>
        </p:spPr>
        <p:txBody>
          <a:bodyPr/>
          <a:lstStyle/>
          <a:p>
            <a:pPr marL="562610" marR="5080" indent="-550545">
              <a:lnSpc>
                <a:spcPts val="1680"/>
              </a:lnSpc>
              <a:spcBef>
                <a:spcPts val="25"/>
              </a:spcBef>
            </a:pPr>
            <a:r>
              <a:rPr lang="en-US" dirty="0"/>
              <a:t>2020 Surface Operations Workshop  Response Directorate</a:t>
            </a:r>
            <a:endParaRPr lang="en-US" spc="-5" dirty="0"/>
          </a:p>
        </p:txBody>
      </p:sp>
      <p:sp>
        <p:nvSpPr>
          <p:cNvPr id="7" name="object 4"/>
          <p:cNvSpPr/>
          <p:nvPr/>
        </p:nvSpPr>
        <p:spPr>
          <a:xfrm>
            <a:off x="609601" y="6248398"/>
            <a:ext cx="2171700" cy="488950"/>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05178413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8A8616-6671-48FB-A8AB-282565C07C6F}"/>
              </a:ext>
            </a:extLst>
          </p:cNvPr>
          <p:cNvSpPr>
            <a:spLocks noGrp="1"/>
          </p:cNvSpPr>
          <p:nvPr>
            <p:ph type="title"/>
          </p:nvPr>
        </p:nvSpPr>
        <p:spPr/>
        <p:txBody>
          <a:bodyPr>
            <a:normAutofit/>
          </a:bodyPr>
          <a:lstStyle/>
          <a:p>
            <a:pPr algn="r"/>
            <a:r>
              <a:rPr lang="en-US" sz="3600" b="1" dirty="0"/>
              <a:t>GAR 2.0 MATRIX</a:t>
            </a:r>
          </a:p>
        </p:txBody>
      </p:sp>
      <p:sp>
        <p:nvSpPr>
          <p:cNvPr id="3" name="Text Placeholder 2"/>
          <p:cNvSpPr>
            <a:spLocks noGrp="1"/>
          </p:cNvSpPr>
          <p:nvPr>
            <p:ph type="body" idx="1"/>
          </p:nvPr>
        </p:nvSpPr>
        <p:spPr/>
        <p:txBody>
          <a:bodyPr/>
          <a:lstStyle/>
          <a:p>
            <a:endParaRPr lang="en-US" dirty="0"/>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12</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612B2C52-56AB-49ED-97F1-3CAA9A74C02D}"/>
              </a:ext>
            </a:extLst>
          </p:cNvPr>
          <p:cNvSpPr>
            <a:spLocks noGrp="1"/>
          </p:cNvSpPr>
          <p:nvPr>
            <p:ph type="ftr" sz="quarter" idx="4294967295"/>
          </p:nvPr>
        </p:nvSpPr>
        <p:spPr>
          <a:xfrm>
            <a:off x="2781301" y="6245992"/>
            <a:ext cx="8047808" cy="439738"/>
          </a:xfrm>
          <a:prstGeom prst="rect">
            <a:avLst/>
          </a:prstGeom>
        </p:spPr>
        <p:txBody>
          <a:bodyPr/>
          <a:lstStyle/>
          <a:p>
            <a:pPr marL="562610" marR="5080" indent="-550545">
              <a:lnSpc>
                <a:spcPts val="1680"/>
              </a:lnSpc>
              <a:spcBef>
                <a:spcPts val="25"/>
              </a:spcBef>
            </a:pPr>
            <a:r>
              <a:rPr lang="en-US" dirty="0"/>
              <a:t>2020 Surface Operations Workshop  Response Directorate</a:t>
            </a:r>
            <a:endParaRPr lang="en-US" spc="-5" dirty="0"/>
          </a:p>
        </p:txBody>
      </p:sp>
      <p:pic>
        <p:nvPicPr>
          <p:cNvPr id="556" name="Picture 555">
            <a:extLst>
              <a:ext uri="{FF2B5EF4-FFF2-40B4-BE49-F238E27FC236}">
                <a16:creationId xmlns="" xmlns:a16="http://schemas.microsoft.com/office/drawing/2014/main" id="{AD16BABF-CD8F-4383-83F0-CF9E6984FDFE}"/>
              </a:ext>
            </a:extLst>
          </p:cNvPr>
          <p:cNvPicPr>
            <a:picLocks noChangeAspect="1"/>
          </p:cNvPicPr>
          <p:nvPr/>
        </p:nvPicPr>
        <p:blipFill rotWithShape="1">
          <a:blip r:embed="rId3"/>
          <a:srcRect t="53431"/>
          <a:stretch/>
        </p:blipFill>
        <p:spPr>
          <a:xfrm>
            <a:off x="421247" y="1436914"/>
            <a:ext cx="11349505" cy="4516309"/>
          </a:xfrm>
          <a:prstGeom prst="rect">
            <a:avLst/>
          </a:prstGeom>
        </p:spPr>
      </p:pic>
      <p:sp>
        <p:nvSpPr>
          <p:cNvPr id="7" name="object 4"/>
          <p:cNvSpPr/>
          <p:nvPr/>
        </p:nvSpPr>
        <p:spPr>
          <a:xfrm>
            <a:off x="609601" y="6196780"/>
            <a:ext cx="2171700" cy="488950"/>
          </a:xfrm>
          <a:prstGeom prst="rect">
            <a:avLst/>
          </a:prstGeom>
          <a:blipFill>
            <a:blip r:embed="rId4"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72591895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F3C90B-8249-46EB-9F7D-FEFDC81FEF59}"/>
              </a:ext>
            </a:extLst>
          </p:cNvPr>
          <p:cNvSpPr>
            <a:spLocks noGrp="1"/>
          </p:cNvSpPr>
          <p:nvPr>
            <p:ph type="title"/>
          </p:nvPr>
        </p:nvSpPr>
        <p:spPr>
          <a:xfrm>
            <a:off x="2142308" y="91441"/>
            <a:ext cx="9440091" cy="1356360"/>
          </a:xfrm>
        </p:spPr>
        <p:txBody>
          <a:bodyPr>
            <a:normAutofit/>
          </a:bodyPr>
          <a:lstStyle/>
          <a:p>
            <a:pPr algn="r"/>
            <a:r>
              <a:rPr lang="en-US" sz="3600" b="1" dirty="0"/>
              <a:t>What You Need to Do in Surface Operations</a:t>
            </a:r>
          </a:p>
        </p:txBody>
      </p:sp>
      <p:sp>
        <p:nvSpPr>
          <p:cNvPr id="3" name="Text Placeholder 2">
            <a:extLst>
              <a:ext uri="{FF2B5EF4-FFF2-40B4-BE49-F238E27FC236}">
                <a16:creationId xmlns="" xmlns:a16="http://schemas.microsoft.com/office/drawing/2014/main" id="{D2279C54-C675-489E-9510-13DF4A263915}"/>
              </a:ext>
            </a:extLst>
          </p:cNvPr>
          <p:cNvSpPr>
            <a:spLocks noGrp="1"/>
          </p:cNvSpPr>
          <p:nvPr>
            <p:ph type="body" idx="1"/>
          </p:nvPr>
        </p:nvSpPr>
        <p:spPr/>
        <p:txBody>
          <a:bodyPr>
            <a:normAutofit/>
          </a:bodyPr>
          <a:lstStyle/>
          <a:p>
            <a:pPr>
              <a:buFont typeface="Arial" panose="020B0604020202020204" pitchFamily="34" charset="0"/>
              <a:buChar char="•"/>
            </a:pPr>
            <a:r>
              <a:rPr lang="en-US" sz="3200" dirty="0">
                <a:latin typeface="Arial" panose="020B0604020202020204" pitchFamily="34" charset="0"/>
                <a:cs typeface="Arial" panose="020B0604020202020204" pitchFamily="34" charset="0"/>
              </a:rPr>
              <a:t>Complete the online “Introduction to Risk Management” training course 100202 </a:t>
            </a:r>
            <a:r>
              <a:rPr lang="en-US" sz="2800" dirty="0">
                <a:latin typeface="Arial" panose="020B0604020202020204" pitchFamily="34" charset="0"/>
                <a:cs typeface="Arial" panose="020B0604020202020204" pitchFamily="34" charset="0"/>
              </a:rPr>
              <a:t>(one time)</a:t>
            </a:r>
          </a:p>
          <a:p>
            <a:r>
              <a:rPr lang="en-US" sz="3200" dirty="0">
                <a:latin typeface="Arial" panose="020B0604020202020204" pitchFamily="34" charset="0"/>
                <a:cs typeface="Arial" panose="020B0604020202020204" pitchFamily="34" charset="0"/>
              </a:rPr>
              <a:t>Attend “Annual Risk Management TCT Refresher”</a:t>
            </a:r>
          </a:p>
          <a:p>
            <a:pPr lvl="1"/>
            <a:r>
              <a:rPr lang="en-US" sz="2800" dirty="0">
                <a:latin typeface="Arial" panose="020B0604020202020204" pitchFamily="34" charset="0"/>
                <a:cs typeface="Arial" panose="020B0604020202020204" pitchFamily="34" charset="0"/>
              </a:rPr>
              <a:t>The training shall be delivered by certified facilitators</a:t>
            </a:r>
          </a:p>
          <a:p>
            <a:pPr lvl="1"/>
            <a:r>
              <a:rPr lang="en-US" sz="2800" dirty="0">
                <a:latin typeface="Arial" panose="020B0604020202020204" pitchFamily="34" charset="0"/>
                <a:cs typeface="Arial" panose="020B0604020202020204" pitchFamily="34" charset="0"/>
              </a:rPr>
              <a:t>New qualifications for Auxiliary TCT facilitator qualifications provided on BSX Policy Letter 19-03  (03 July 2019) </a:t>
            </a:r>
          </a:p>
          <a:p>
            <a:pPr lvl="1"/>
            <a:r>
              <a:rPr lang="en-US" sz="2800" dirty="0">
                <a:latin typeface="Arial" panose="020B0604020202020204" pitchFamily="34" charset="0"/>
                <a:cs typeface="Arial" panose="020B0604020202020204" pitchFamily="34" charset="0"/>
              </a:rPr>
              <a:t>Auxiliary facilitators (TCTAUX) should make annual TCT Refreshers more available </a:t>
            </a:r>
          </a:p>
          <a:p>
            <a:pPr marL="514350" indent="-514350">
              <a:buFont typeface="+mj-lt"/>
              <a:buAutoNum type="arabicPeriod"/>
            </a:pPr>
            <a:endParaRPr lang="en-US" sz="3200" dirty="0">
              <a:solidFill>
                <a:srgbClr val="FF0000"/>
              </a:solidFill>
            </a:endParaRPr>
          </a:p>
          <a:p>
            <a:pPr marL="514350" indent="-514350">
              <a:buFont typeface="+mj-lt"/>
              <a:buAutoNum type="arabicPeriod"/>
            </a:pPr>
            <a:endParaRPr lang="en-US" sz="3200" dirty="0">
              <a:solidFill>
                <a:srgbClr val="FF0000"/>
              </a:solidFill>
            </a:endParaRPr>
          </a:p>
          <a:p>
            <a:pPr marL="514350" indent="-514350">
              <a:buFont typeface="+mj-lt"/>
              <a:buAutoNum type="arabicPeriod"/>
            </a:pPr>
            <a:endParaRPr lang="en-US" sz="3200" dirty="0"/>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13</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B356F401-D862-49ED-B9F1-495A1B93A039}"/>
              </a:ext>
            </a:extLst>
          </p:cNvPr>
          <p:cNvSpPr>
            <a:spLocks noGrp="1"/>
          </p:cNvSpPr>
          <p:nvPr>
            <p:ph type="ftr" sz="quarter" idx="4294967295"/>
          </p:nvPr>
        </p:nvSpPr>
        <p:spPr>
          <a:xfrm>
            <a:off x="2913016" y="6226625"/>
            <a:ext cx="7994469" cy="439738"/>
          </a:xfrm>
          <a:prstGeom prst="rect">
            <a:avLst/>
          </a:prstGeom>
        </p:spPr>
        <p:txBody>
          <a:bodyPr/>
          <a:lstStyle/>
          <a:p>
            <a:pPr marL="562610" marR="5080" indent="-550545">
              <a:lnSpc>
                <a:spcPts val="1680"/>
              </a:lnSpc>
              <a:spcBef>
                <a:spcPts val="25"/>
              </a:spcBef>
            </a:pPr>
            <a:r>
              <a:rPr lang="en-US" dirty="0"/>
              <a:t>2020 Surface Operations Workshop  Response Directorate</a:t>
            </a:r>
          </a:p>
          <a:p>
            <a:pPr marL="562610" marR="5080" indent="-550545">
              <a:lnSpc>
                <a:spcPts val="1680"/>
              </a:lnSpc>
              <a:spcBef>
                <a:spcPts val="25"/>
              </a:spcBef>
            </a:pPr>
            <a:endParaRPr lang="en-US" spc="-5" dirty="0"/>
          </a:p>
        </p:txBody>
      </p:sp>
      <p:sp>
        <p:nvSpPr>
          <p:cNvPr id="7"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2749333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940873-E9D1-4AD7-911D-42264D5B56FD}"/>
              </a:ext>
            </a:extLst>
          </p:cNvPr>
          <p:cNvSpPr>
            <a:spLocks noGrp="1"/>
          </p:cNvSpPr>
          <p:nvPr>
            <p:ph type="title"/>
          </p:nvPr>
        </p:nvSpPr>
        <p:spPr/>
        <p:txBody>
          <a:bodyPr>
            <a:normAutofit/>
          </a:bodyPr>
          <a:lstStyle/>
          <a:p>
            <a:pPr algn="r"/>
            <a:r>
              <a:rPr lang="en-US" sz="3600" b="1" dirty="0"/>
              <a:t>Mission Risk</a:t>
            </a:r>
          </a:p>
        </p:txBody>
      </p:sp>
      <p:sp>
        <p:nvSpPr>
          <p:cNvPr id="3" name="Text Placeholder 2">
            <a:extLst>
              <a:ext uri="{FF2B5EF4-FFF2-40B4-BE49-F238E27FC236}">
                <a16:creationId xmlns="" xmlns:a16="http://schemas.microsoft.com/office/drawing/2014/main" id="{28E33688-6F3E-4D58-818D-791DC013AB55}"/>
              </a:ext>
            </a:extLst>
          </p:cNvPr>
          <p:cNvSpPr>
            <a:spLocks noGrp="1"/>
          </p:cNvSpPr>
          <p:nvPr>
            <p:ph type="body" idx="1"/>
          </p:nvPr>
        </p:nvSpPr>
        <p:spPr/>
        <p:txBody>
          <a:bodyPr>
            <a:noAutofit/>
          </a:bodyPr>
          <a:lstStyle/>
          <a:p>
            <a:r>
              <a:rPr lang="en-US" dirty="0">
                <a:latin typeface="Arial" panose="020B0604020202020204" pitchFamily="34" charset="0"/>
                <a:cs typeface="Arial" panose="020B0604020202020204" pitchFamily="34" charset="0"/>
              </a:rPr>
              <a:t>Everyone on board should evaluate the risks</a:t>
            </a:r>
          </a:p>
          <a:p>
            <a:pPr lvl="1"/>
            <a:r>
              <a:rPr lang="en-US" sz="2800" dirty="0">
                <a:latin typeface="Arial" panose="020B0604020202020204" pitchFamily="34" charset="0"/>
                <a:cs typeface="Arial" panose="020B0604020202020204" pitchFamily="34" charset="0"/>
              </a:rPr>
              <a:t>Do we have the right facility for the mission?</a:t>
            </a:r>
          </a:p>
          <a:p>
            <a:pPr lvl="1"/>
            <a:r>
              <a:rPr lang="en-US" sz="2800" dirty="0">
                <a:latin typeface="Arial" panose="020B0604020202020204" pitchFamily="34" charset="0"/>
                <a:cs typeface="Arial" panose="020B0604020202020204" pitchFamily="34" charset="0"/>
              </a:rPr>
              <a:t>Is the weather within safety limits now and expected throughout the mission?</a:t>
            </a:r>
          </a:p>
          <a:p>
            <a:pPr lvl="1"/>
            <a:r>
              <a:rPr lang="en-US" sz="2800" dirty="0">
                <a:latin typeface="Arial" panose="020B0604020202020204" pitchFamily="34" charset="0"/>
                <a:cs typeface="Arial" panose="020B0604020202020204" pitchFamily="34" charset="0"/>
              </a:rPr>
              <a:t>Do we have the correct mix of crew/experience for the mission?</a:t>
            </a:r>
          </a:p>
          <a:p>
            <a:pPr lvl="1"/>
            <a:r>
              <a:rPr lang="en-US" sz="2800" dirty="0">
                <a:latin typeface="Arial" panose="020B0604020202020204" pitchFamily="34" charset="0"/>
                <a:cs typeface="Arial" panose="020B0604020202020204" pitchFamily="34" charset="0"/>
              </a:rPr>
              <a:t>Do we clearly understand our tasking?</a:t>
            </a:r>
          </a:p>
          <a:p>
            <a:pPr lvl="1"/>
            <a:r>
              <a:rPr lang="en-US" sz="2800" dirty="0">
                <a:latin typeface="Arial" panose="020B0604020202020204" pitchFamily="34" charset="0"/>
                <a:cs typeface="Arial" panose="020B0604020202020204" pitchFamily="34" charset="0"/>
              </a:rPr>
              <a:t>Am I ready/capable for this mission?</a:t>
            </a:r>
          </a:p>
          <a:p>
            <a:pPr lvl="1"/>
            <a:r>
              <a:rPr lang="en-US" sz="2800" dirty="0">
                <a:latin typeface="Arial" panose="020B0604020202020204" pitchFamily="34" charset="0"/>
                <a:cs typeface="Arial" panose="020B0604020202020204" pitchFamily="34" charset="0"/>
              </a:rPr>
              <a:t>Is the rest of the crew ready and capable for the mission?</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14</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DA5B3C2D-DE01-4868-AB99-32FE6D17564F}"/>
              </a:ext>
            </a:extLst>
          </p:cNvPr>
          <p:cNvSpPr>
            <a:spLocks noGrp="1"/>
          </p:cNvSpPr>
          <p:nvPr>
            <p:ph type="ftr" sz="quarter" idx="4294967295"/>
          </p:nvPr>
        </p:nvSpPr>
        <p:spPr>
          <a:xfrm>
            <a:off x="2991394" y="6248398"/>
            <a:ext cx="8046719" cy="439738"/>
          </a:xfrm>
          <a:prstGeom prst="rect">
            <a:avLst/>
          </a:prstGeom>
        </p:spPr>
        <p:txBody>
          <a:bodyPr/>
          <a:lstStyle/>
          <a:p>
            <a:pPr marL="562610" marR="5080" indent="-550545">
              <a:lnSpc>
                <a:spcPts val="1680"/>
              </a:lnSpc>
              <a:spcBef>
                <a:spcPts val="25"/>
              </a:spcBef>
            </a:pPr>
            <a:r>
              <a:rPr lang="en-US" dirty="0"/>
              <a:t>2020 Surface Operations Workshop  Response Directorate</a:t>
            </a:r>
          </a:p>
          <a:p>
            <a:pPr marL="562610" marR="5080" indent="-550545">
              <a:lnSpc>
                <a:spcPts val="1680"/>
              </a:lnSpc>
              <a:spcBef>
                <a:spcPts val="25"/>
              </a:spcBef>
            </a:pPr>
            <a:endParaRPr lang="en-US" spc="-5" dirty="0"/>
          </a:p>
        </p:txBody>
      </p:sp>
      <p:sp>
        <p:nvSpPr>
          <p:cNvPr id="7"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30916072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I’M</a:t>
            </a:r>
            <a:r>
              <a:rPr lang="en-US" sz="3600" b="1" spc="-75" dirty="0"/>
              <a:t> </a:t>
            </a:r>
            <a:r>
              <a:rPr lang="en-US" sz="3600" b="1" dirty="0"/>
              <a:t>SAFE</a:t>
            </a:r>
            <a:endParaRPr lang="en-US" sz="3600"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15</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78331" y="6297610"/>
            <a:ext cx="7981406"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470263" y="1516603"/>
            <a:ext cx="11216640" cy="4339650"/>
          </a:xfrm>
          <a:prstGeom prst="rect">
            <a:avLst/>
          </a:prstGeom>
        </p:spPr>
        <p:txBody>
          <a:bodyPr vert="horz" wrap="square" lIns="0" tIns="0" rIns="0" bIns="0" rtlCol="0">
            <a:spAutoFit/>
          </a:bodyPr>
          <a:lstStyle/>
          <a:p>
            <a:pPr marL="1852295" algn="ctr">
              <a:lnSpc>
                <a:spcPct val="100000"/>
              </a:lnSpc>
            </a:pPr>
            <a:r>
              <a:rPr sz="3200" b="1" u="sng" dirty="0">
                <a:solidFill>
                  <a:srgbClr val="00B050"/>
                </a:solidFill>
                <a:latin typeface="Arial"/>
                <a:cs typeface="Arial"/>
              </a:rPr>
              <a:t>Are </a:t>
            </a:r>
            <a:r>
              <a:rPr sz="3200" b="1" u="sng" spc="-10" dirty="0">
                <a:solidFill>
                  <a:srgbClr val="00B050"/>
                </a:solidFill>
                <a:latin typeface="Arial"/>
                <a:cs typeface="Arial"/>
              </a:rPr>
              <a:t>you </a:t>
            </a:r>
            <a:r>
              <a:rPr sz="3200" b="1" u="sng" dirty="0">
                <a:solidFill>
                  <a:srgbClr val="00B050"/>
                </a:solidFill>
                <a:latin typeface="Arial"/>
                <a:cs typeface="Arial"/>
              </a:rPr>
              <a:t>fit for </a:t>
            </a:r>
            <a:r>
              <a:rPr sz="3200" b="1" u="sng" spc="-5" dirty="0">
                <a:solidFill>
                  <a:srgbClr val="00B050"/>
                </a:solidFill>
                <a:latin typeface="Arial"/>
                <a:cs typeface="Arial"/>
              </a:rPr>
              <a:t>your</a:t>
            </a:r>
            <a:r>
              <a:rPr sz="3200" b="1" u="sng" spc="-45" dirty="0">
                <a:solidFill>
                  <a:srgbClr val="00B050"/>
                </a:solidFill>
                <a:latin typeface="Arial"/>
                <a:cs typeface="Arial"/>
              </a:rPr>
              <a:t> </a:t>
            </a:r>
            <a:r>
              <a:rPr sz="3200" b="1" u="sng" dirty="0">
                <a:solidFill>
                  <a:srgbClr val="00B050"/>
                </a:solidFill>
                <a:latin typeface="Arial"/>
                <a:cs typeface="Arial"/>
              </a:rPr>
              <a:t>mission?</a:t>
            </a:r>
            <a:endParaRPr sz="3200" u="sng" dirty="0">
              <a:solidFill>
                <a:srgbClr val="00B050"/>
              </a:solidFill>
              <a:latin typeface="Arial"/>
              <a:cs typeface="Arial"/>
            </a:endParaRPr>
          </a:p>
          <a:p>
            <a:pPr marL="12700">
              <a:lnSpc>
                <a:spcPct val="100000"/>
              </a:lnSpc>
              <a:spcBef>
                <a:spcPts val="1200"/>
              </a:spcBef>
              <a:tabLst>
                <a:tab pos="354965" algn="l"/>
                <a:tab pos="355600" algn="l"/>
                <a:tab pos="692150" algn="l"/>
              </a:tabLst>
            </a:pPr>
            <a:r>
              <a:rPr sz="2600" b="1" dirty="0">
                <a:solidFill>
                  <a:srgbClr val="00B050"/>
                </a:solidFill>
                <a:latin typeface="Arial"/>
                <a:cs typeface="Arial"/>
              </a:rPr>
              <a:t>I</a:t>
            </a:r>
            <a:r>
              <a:rPr lang="en-US" sz="2600" b="1" dirty="0">
                <a:latin typeface="Arial"/>
                <a:cs typeface="Arial"/>
              </a:rPr>
              <a:t>  </a:t>
            </a:r>
            <a:r>
              <a:rPr lang="en-US" sz="2600" dirty="0">
                <a:latin typeface="Arial"/>
                <a:cs typeface="Arial"/>
              </a:rPr>
              <a:t> </a:t>
            </a:r>
            <a:r>
              <a:rPr sz="2600" dirty="0">
                <a:latin typeface="Arial"/>
                <a:cs typeface="Arial"/>
              </a:rPr>
              <a:t>= </a:t>
            </a:r>
            <a:r>
              <a:rPr lang="en-US" sz="2600" dirty="0">
                <a:latin typeface="Arial"/>
                <a:cs typeface="Arial"/>
              </a:rPr>
              <a:t>		</a:t>
            </a:r>
            <a:r>
              <a:rPr sz="2600" spc="-5" dirty="0">
                <a:latin typeface="Arial"/>
                <a:cs typeface="Arial"/>
              </a:rPr>
              <a:t>Illness</a:t>
            </a:r>
            <a:r>
              <a:rPr lang="en-US" sz="2600" spc="-5" dirty="0">
                <a:latin typeface="Arial"/>
                <a:cs typeface="Arial"/>
              </a:rPr>
              <a:t> -</a:t>
            </a:r>
            <a:r>
              <a:rPr sz="2600" spc="-5" dirty="0">
                <a:latin typeface="Arial"/>
                <a:cs typeface="Arial"/>
              </a:rPr>
              <a:t> Do </a:t>
            </a:r>
            <a:r>
              <a:rPr sz="2600" dirty="0">
                <a:latin typeface="Arial"/>
                <a:cs typeface="Arial"/>
              </a:rPr>
              <a:t>I </a:t>
            </a:r>
            <a:r>
              <a:rPr sz="2600" spc="-5" dirty="0">
                <a:latin typeface="Arial"/>
                <a:cs typeface="Arial"/>
              </a:rPr>
              <a:t>have an illness or </a:t>
            </a:r>
            <a:r>
              <a:rPr sz="2600" dirty="0">
                <a:latin typeface="Arial"/>
                <a:cs typeface="Arial"/>
              </a:rPr>
              <a:t>symptoms of</a:t>
            </a:r>
            <a:r>
              <a:rPr sz="2600" spc="40" dirty="0">
                <a:latin typeface="Arial"/>
                <a:cs typeface="Arial"/>
              </a:rPr>
              <a:t> </a:t>
            </a:r>
            <a:r>
              <a:rPr sz="2600" spc="-5" dirty="0">
                <a:latin typeface="Arial"/>
                <a:cs typeface="Arial"/>
              </a:rPr>
              <a:t>illness</a:t>
            </a:r>
            <a:r>
              <a:rPr lang="en-US" sz="2600" spc="-5" dirty="0">
                <a:latin typeface="Arial"/>
                <a:cs typeface="Arial"/>
              </a:rPr>
              <a:t>?</a:t>
            </a:r>
            <a:endParaRPr sz="2600" dirty="0">
              <a:latin typeface="Arial"/>
              <a:cs typeface="Arial"/>
            </a:endParaRPr>
          </a:p>
          <a:p>
            <a:pPr marL="12700" marR="214629">
              <a:lnSpc>
                <a:spcPct val="100000"/>
              </a:lnSpc>
              <a:spcBef>
                <a:spcPts val="580"/>
              </a:spcBef>
              <a:tabLst>
                <a:tab pos="354965" algn="l"/>
                <a:tab pos="355600" algn="l"/>
              </a:tabLst>
            </a:pPr>
            <a:r>
              <a:rPr sz="2600" b="1" dirty="0">
                <a:solidFill>
                  <a:srgbClr val="00B050"/>
                </a:solidFill>
                <a:latin typeface="Arial"/>
                <a:cs typeface="Arial"/>
              </a:rPr>
              <a:t>M</a:t>
            </a:r>
            <a:r>
              <a:rPr sz="2600" dirty="0">
                <a:latin typeface="Arial"/>
                <a:cs typeface="Arial"/>
              </a:rPr>
              <a:t> = </a:t>
            </a:r>
            <a:r>
              <a:rPr lang="en-US" sz="2600" dirty="0">
                <a:latin typeface="Arial"/>
                <a:cs typeface="Arial"/>
              </a:rPr>
              <a:t>	</a:t>
            </a:r>
            <a:r>
              <a:rPr sz="2600" spc="-5" dirty="0">
                <a:latin typeface="Arial"/>
                <a:cs typeface="Arial"/>
              </a:rPr>
              <a:t>Medication</a:t>
            </a:r>
            <a:r>
              <a:rPr lang="en-US" sz="2600" spc="-5" dirty="0">
                <a:latin typeface="Arial"/>
                <a:cs typeface="Arial"/>
              </a:rPr>
              <a:t> -</a:t>
            </a:r>
            <a:r>
              <a:rPr sz="2600" spc="-5" dirty="0">
                <a:latin typeface="Arial"/>
                <a:cs typeface="Arial"/>
              </a:rPr>
              <a:t> </a:t>
            </a:r>
            <a:r>
              <a:rPr sz="2600" dirty="0">
                <a:latin typeface="Arial"/>
                <a:cs typeface="Arial"/>
              </a:rPr>
              <a:t>Am I </a:t>
            </a:r>
            <a:r>
              <a:rPr sz="2600" spc="-5" dirty="0">
                <a:latin typeface="Arial"/>
                <a:cs typeface="Arial"/>
              </a:rPr>
              <a:t>taking prescription or over-counter drugs</a:t>
            </a:r>
            <a:r>
              <a:rPr lang="en-US" sz="2600" spc="-5" dirty="0">
                <a:latin typeface="Arial"/>
                <a:cs typeface="Arial"/>
              </a:rPr>
              <a:t>?</a:t>
            </a:r>
            <a:endParaRPr sz="2600" dirty="0">
              <a:latin typeface="Arial"/>
              <a:cs typeface="Arial"/>
            </a:endParaRPr>
          </a:p>
          <a:p>
            <a:pPr marL="12700" marR="5080">
              <a:lnSpc>
                <a:spcPct val="100000"/>
              </a:lnSpc>
              <a:spcBef>
                <a:spcPts val="575"/>
              </a:spcBef>
              <a:tabLst>
                <a:tab pos="355600" algn="l"/>
                <a:tab pos="404813" algn="l"/>
              </a:tabLst>
            </a:pPr>
            <a:r>
              <a:rPr sz="2600" b="1" dirty="0">
                <a:solidFill>
                  <a:srgbClr val="00B050"/>
                </a:solidFill>
                <a:latin typeface="Arial"/>
                <a:cs typeface="Arial"/>
              </a:rPr>
              <a:t>S</a:t>
            </a:r>
            <a:r>
              <a:rPr sz="2600" dirty="0">
                <a:latin typeface="Arial"/>
                <a:cs typeface="Arial"/>
              </a:rPr>
              <a:t> </a:t>
            </a:r>
            <a:r>
              <a:rPr lang="en-US" sz="2600" dirty="0">
                <a:latin typeface="Arial"/>
                <a:cs typeface="Arial"/>
              </a:rPr>
              <a:t> </a:t>
            </a:r>
            <a:r>
              <a:rPr sz="2600" dirty="0">
                <a:latin typeface="Arial"/>
                <a:cs typeface="Arial"/>
              </a:rPr>
              <a:t>=</a:t>
            </a:r>
            <a:r>
              <a:rPr lang="en-US" sz="2600" dirty="0">
                <a:latin typeface="Arial"/>
                <a:cs typeface="Arial"/>
              </a:rPr>
              <a:t>	</a:t>
            </a:r>
            <a:r>
              <a:rPr sz="2600" dirty="0">
                <a:latin typeface="Arial"/>
                <a:cs typeface="Arial"/>
              </a:rPr>
              <a:t>Stress - Am I </a:t>
            </a:r>
            <a:r>
              <a:rPr sz="2600" spc="-5" dirty="0">
                <a:latin typeface="Arial"/>
                <a:cs typeface="Arial"/>
              </a:rPr>
              <a:t>under psychological pressure </a:t>
            </a:r>
            <a:r>
              <a:rPr sz="2600" dirty="0">
                <a:latin typeface="Arial"/>
                <a:cs typeface="Arial"/>
              </a:rPr>
              <a:t>from </a:t>
            </a:r>
            <a:r>
              <a:rPr sz="2600" spc="-5" dirty="0">
                <a:latin typeface="Arial"/>
                <a:cs typeface="Arial"/>
              </a:rPr>
              <a:t>the  job? </a:t>
            </a:r>
            <a:r>
              <a:rPr sz="2600" dirty="0">
                <a:latin typeface="Arial"/>
                <a:cs typeface="Arial"/>
              </a:rPr>
              <a:t>Worried</a:t>
            </a:r>
            <a:endParaRPr lang="en-US" sz="2600" dirty="0">
              <a:latin typeface="Arial"/>
              <a:cs typeface="Arial"/>
            </a:endParaRPr>
          </a:p>
          <a:p>
            <a:pPr marL="12700" marR="5080">
              <a:lnSpc>
                <a:spcPct val="100000"/>
              </a:lnSpc>
              <a:spcBef>
                <a:spcPts val="575"/>
              </a:spcBef>
              <a:tabLst>
                <a:tab pos="355600" algn="l"/>
                <a:tab pos="404813" algn="l"/>
              </a:tabLst>
            </a:pPr>
            <a:r>
              <a:rPr lang="en-US" sz="2600" dirty="0">
                <a:latin typeface="Arial"/>
                <a:cs typeface="Arial"/>
              </a:rPr>
              <a:t>        </a:t>
            </a:r>
            <a:r>
              <a:rPr sz="2600" dirty="0">
                <a:latin typeface="Arial"/>
                <a:cs typeface="Arial"/>
              </a:rPr>
              <a:t> </a:t>
            </a:r>
            <a:r>
              <a:rPr lang="en-US" sz="2600" dirty="0">
                <a:latin typeface="Arial"/>
                <a:cs typeface="Arial"/>
              </a:rPr>
              <a:t> </a:t>
            </a:r>
            <a:r>
              <a:rPr sz="2600" spc="-5" dirty="0">
                <a:latin typeface="Arial"/>
                <a:cs typeface="Arial"/>
              </a:rPr>
              <a:t>about financial </a:t>
            </a:r>
            <a:r>
              <a:rPr sz="2600" dirty="0">
                <a:latin typeface="Arial"/>
                <a:cs typeface="Arial"/>
              </a:rPr>
              <a:t>matters, </a:t>
            </a:r>
            <a:r>
              <a:rPr sz="2600" spc="-5" dirty="0">
                <a:latin typeface="Arial"/>
                <a:cs typeface="Arial"/>
              </a:rPr>
              <a:t>health problems or family</a:t>
            </a:r>
            <a:r>
              <a:rPr sz="2600" spc="-30" dirty="0">
                <a:latin typeface="Arial"/>
                <a:cs typeface="Arial"/>
              </a:rPr>
              <a:t> </a:t>
            </a:r>
            <a:r>
              <a:rPr sz="2600" spc="-5" dirty="0">
                <a:latin typeface="Arial"/>
                <a:cs typeface="Arial"/>
              </a:rPr>
              <a:t>discord?</a:t>
            </a:r>
            <a:endParaRPr sz="2600" dirty="0">
              <a:latin typeface="Arial"/>
              <a:cs typeface="Arial"/>
            </a:endParaRPr>
          </a:p>
          <a:p>
            <a:pPr marL="12700" marR="653415">
              <a:spcBef>
                <a:spcPts val="575"/>
              </a:spcBef>
              <a:tabLst>
                <a:tab pos="354965" algn="l"/>
                <a:tab pos="355600" algn="l"/>
              </a:tabLst>
            </a:pPr>
            <a:r>
              <a:rPr sz="2600" b="1" dirty="0">
                <a:solidFill>
                  <a:srgbClr val="00B050"/>
                </a:solidFill>
                <a:latin typeface="Arial"/>
                <a:cs typeface="Arial"/>
              </a:rPr>
              <a:t>A</a:t>
            </a:r>
            <a:r>
              <a:rPr sz="2600" dirty="0">
                <a:latin typeface="Arial"/>
                <a:cs typeface="Arial"/>
              </a:rPr>
              <a:t> </a:t>
            </a:r>
            <a:r>
              <a:rPr lang="en-US" sz="2600" dirty="0">
                <a:latin typeface="Arial"/>
                <a:cs typeface="Arial"/>
              </a:rPr>
              <a:t> </a:t>
            </a:r>
            <a:r>
              <a:rPr sz="2600" dirty="0">
                <a:latin typeface="Arial"/>
                <a:cs typeface="Arial"/>
              </a:rPr>
              <a:t>= </a:t>
            </a:r>
            <a:r>
              <a:rPr lang="en-US" sz="2600" dirty="0">
                <a:latin typeface="Arial"/>
                <a:cs typeface="Arial"/>
              </a:rPr>
              <a:t>	</a:t>
            </a:r>
            <a:r>
              <a:rPr sz="2600" spc="-5" dirty="0">
                <a:latin typeface="Arial"/>
                <a:cs typeface="Arial"/>
              </a:rPr>
              <a:t>Alcohol</a:t>
            </a:r>
            <a:r>
              <a:rPr lang="en-US" sz="2600" spc="-5" dirty="0">
                <a:latin typeface="Arial"/>
                <a:cs typeface="Arial"/>
              </a:rPr>
              <a:t> -</a:t>
            </a:r>
            <a:r>
              <a:rPr sz="2600" spc="-5" dirty="0">
                <a:latin typeface="Arial"/>
                <a:cs typeface="Arial"/>
              </a:rPr>
              <a:t> Have </a:t>
            </a:r>
            <a:r>
              <a:rPr sz="2600" dirty="0">
                <a:latin typeface="Arial"/>
                <a:cs typeface="Arial"/>
              </a:rPr>
              <a:t>I </a:t>
            </a:r>
            <a:r>
              <a:rPr sz="2600" spc="-5" dirty="0">
                <a:latin typeface="Arial"/>
                <a:cs typeface="Arial"/>
              </a:rPr>
              <a:t>been drinking within eight hours?  Within 24</a:t>
            </a:r>
            <a:r>
              <a:rPr lang="en-US" sz="2600" spc="-5" dirty="0">
                <a:latin typeface="Arial"/>
                <a:cs typeface="Arial"/>
              </a:rPr>
              <a:t> 		      </a:t>
            </a:r>
            <a:r>
              <a:rPr sz="2600" spc="-5" dirty="0">
                <a:latin typeface="Arial"/>
                <a:cs typeface="Arial"/>
              </a:rPr>
              <a:t>hours?</a:t>
            </a: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Note: Marijuana is not legal for use under federal law</a:t>
            </a:r>
          </a:p>
          <a:p>
            <a:pPr marL="12700">
              <a:lnSpc>
                <a:spcPct val="100000"/>
              </a:lnSpc>
              <a:spcBef>
                <a:spcPts val="580"/>
              </a:spcBef>
              <a:tabLst>
                <a:tab pos="354965" algn="l"/>
                <a:tab pos="355600" algn="l"/>
              </a:tabLst>
            </a:pPr>
            <a:r>
              <a:rPr sz="2600" b="1" dirty="0">
                <a:solidFill>
                  <a:srgbClr val="00B050"/>
                </a:solidFill>
                <a:latin typeface="Arial"/>
                <a:cs typeface="Arial"/>
              </a:rPr>
              <a:t>F</a:t>
            </a:r>
            <a:r>
              <a:rPr sz="2600" dirty="0">
                <a:latin typeface="Arial"/>
                <a:cs typeface="Arial"/>
              </a:rPr>
              <a:t> </a:t>
            </a:r>
            <a:r>
              <a:rPr lang="en-US" sz="2600" dirty="0">
                <a:latin typeface="Arial"/>
                <a:cs typeface="Arial"/>
              </a:rPr>
              <a:t> </a:t>
            </a:r>
            <a:r>
              <a:rPr sz="2600" dirty="0">
                <a:latin typeface="Arial"/>
                <a:cs typeface="Arial"/>
              </a:rPr>
              <a:t>= </a:t>
            </a:r>
            <a:r>
              <a:rPr lang="en-US" sz="2600" dirty="0">
                <a:latin typeface="Arial"/>
                <a:cs typeface="Arial"/>
              </a:rPr>
              <a:t>	</a:t>
            </a:r>
            <a:r>
              <a:rPr sz="2600" spc="-5" dirty="0">
                <a:latin typeface="Arial"/>
                <a:cs typeface="Arial"/>
              </a:rPr>
              <a:t>Fatigue</a:t>
            </a:r>
            <a:r>
              <a:rPr lang="en-US" sz="2600" spc="-5" dirty="0">
                <a:latin typeface="Arial"/>
                <a:cs typeface="Arial"/>
              </a:rPr>
              <a:t> -</a:t>
            </a:r>
            <a:r>
              <a:rPr sz="2600" spc="-5" dirty="0">
                <a:latin typeface="Arial"/>
                <a:cs typeface="Arial"/>
              </a:rPr>
              <a:t> </a:t>
            </a:r>
            <a:r>
              <a:rPr sz="2600" dirty="0">
                <a:latin typeface="Arial"/>
                <a:cs typeface="Arial"/>
              </a:rPr>
              <a:t>Am I tired and </a:t>
            </a:r>
            <a:r>
              <a:rPr sz="2600" spc="-5" dirty="0">
                <a:latin typeface="Arial"/>
                <a:cs typeface="Arial"/>
              </a:rPr>
              <a:t>not adequately</a:t>
            </a:r>
            <a:r>
              <a:rPr sz="2600" spc="-20" dirty="0">
                <a:latin typeface="Arial"/>
                <a:cs typeface="Arial"/>
              </a:rPr>
              <a:t> </a:t>
            </a:r>
            <a:r>
              <a:rPr sz="2600" dirty="0">
                <a:latin typeface="Arial"/>
                <a:cs typeface="Arial"/>
              </a:rPr>
              <a:t>rested?</a:t>
            </a:r>
          </a:p>
          <a:p>
            <a:pPr marL="12700">
              <a:lnSpc>
                <a:spcPct val="100000"/>
              </a:lnSpc>
              <a:spcBef>
                <a:spcPts val="575"/>
              </a:spcBef>
              <a:tabLst>
                <a:tab pos="354965" algn="l"/>
                <a:tab pos="355600" algn="l"/>
              </a:tabLst>
            </a:pPr>
            <a:r>
              <a:rPr sz="2600" b="1" dirty="0">
                <a:solidFill>
                  <a:srgbClr val="00B050"/>
                </a:solidFill>
                <a:latin typeface="Arial"/>
                <a:cs typeface="Arial"/>
              </a:rPr>
              <a:t>E</a:t>
            </a:r>
            <a:r>
              <a:rPr sz="2600" dirty="0">
                <a:latin typeface="Arial"/>
                <a:cs typeface="Arial"/>
              </a:rPr>
              <a:t> </a:t>
            </a:r>
            <a:r>
              <a:rPr lang="en-US" sz="2600" dirty="0">
                <a:latin typeface="Arial"/>
                <a:cs typeface="Arial"/>
              </a:rPr>
              <a:t> </a:t>
            </a:r>
            <a:r>
              <a:rPr sz="2600" dirty="0">
                <a:latin typeface="Arial"/>
                <a:cs typeface="Arial"/>
              </a:rPr>
              <a:t>= </a:t>
            </a:r>
            <a:r>
              <a:rPr lang="en-US" sz="2600" dirty="0">
                <a:latin typeface="Arial"/>
                <a:cs typeface="Arial"/>
              </a:rPr>
              <a:t>	</a:t>
            </a:r>
            <a:r>
              <a:rPr sz="2600" spc="-5" dirty="0">
                <a:latin typeface="Arial"/>
                <a:cs typeface="Arial"/>
              </a:rPr>
              <a:t>Eating</a:t>
            </a:r>
            <a:r>
              <a:rPr lang="en-US" sz="2600" spc="-5" dirty="0">
                <a:latin typeface="Arial"/>
                <a:cs typeface="Arial"/>
              </a:rPr>
              <a:t> -</a:t>
            </a:r>
            <a:r>
              <a:rPr sz="2600" spc="-5" dirty="0">
                <a:latin typeface="Arial"/>
                <a:cs typeface="Arial"/>
              </a:rPr>
              <a:t> </a:t>
            </a:r>
            <a:r>
              <a:rPr sz="2600" dirty="0">
                <a:latin typeface="Arial"/>
                <a:cs typeface="Arial"/>
              </a:rPr>
              <a:t>Am I </a:t>
            </a:r>
            <a:r>
              <a:rPr sz="2600" spc="-5" dirty="0">
                <a:latin typeface="Arial"/>
                <a:cs typeface="Arial"/>
              </a:rPr>
              <a:t>adequately nourished?</a:t>
            </a:r>
            <a:endParaRPr sz="2600" dirty="0">
              <a:latin typeface="Arial"/>
              <a:cs typeface="Arial"/>
            </a:endParaRPr>
          </a:p>
        </p:txBody>
      </p:sp>
    </p:spTree>
    <p:extLst>
      <p:ext uri="{BB962C8B-B14F-4D97-AF65-F5344CB8AC3E}">
        <p14:creationId xmlns:p14="http://schemas.microsoft.com/office/powerpoint/2010/main" val="329300212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09600" y="1219200"/>
            <a:ext cx="10972800" cy="0"/>
          </a:xfrm>
          <a:custGeom>
            <a:avLst/>
            <a:gdLst/>
            <a:ahLst/>
            <a:cxnLst/>
            <a:rect l="l" t="t" r="r" b="b"/>
            <a:pathLst>
              <a:path w="8229600">
                <a:moveTo>
                  <a:pt x="0" y="0"/>
                </a:moveTo>
                <a:lnTo>
                  <a:pt x="8229600" y="0"/>
                </a:lnTo>
              </a:path>
            </a:pathLst>
          </a:custGeom>
          <a:ln w="28575">
            <a:solidFill>
              <a:srgbClr val="FF0000"/>
            </a:solidFill>
          </a:ln>
        </p:spPr>
        <p:txBody>
          <a:bodyPr wrap="square" lIns="0" tIns="0" rIns="0" bIns="0" rtlCol="0"/>
          <a:lstStyle/>
          <a:p>
            <a:endParaRPr dirty="0"/>
          </a:p>
        </p:txBody>
      </p:sp>
      <p:sp>
        <p:nvSpPr>
          <p:cNvPr id="3" name="object 3"/>
          <p:cNvSpPr/>
          <p:nvPr/>
        </p:nvSpPr>
        <p:spPr>
          <a:xfrm>
            <a:off x="609600" y="1295400"/>
            <a:ext cx="10972800" cy="0"/>
          </a:xfrm>
          <a:custGeom>
            <a:avLst/>
            <a:gdLst/>
            <a:ahLst/>
            <a:cxnLst/>
            <a:rect l="l" t="t" r="r" b="b"/>
            <a:pathLst>
              <a:path w="8229600">
                <a:moveTo>
                  <a:pt x="0" y="0"/>
                </a:moveTo>
                <a:lnTo>
                  <a:pt x="8229600" y="0"/>
                </a:lnTo>
              </a:path>
            </a:pathLst>
          </a:custGeom>
          <a:ln w="38100">
            <a:solidFill>
              <a:srgbClr val="000099"/>
            </a:solidFill>
          </a:ln>
        </p:spPr>
        <p:txBody>
          <a:bodyPr wrap="square" lIns="0" tIns="0" rIns="0" bIns="0" rtlCol="0"/>
          <a:lstStyle/>
          <a:p>
            <a:endParaRPr dirty="0"/>
          </a:p>
        </p:txBody>
      </p:sp>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10" name="object 10"/>
          <p:cNvSpPr txBox="1">
            <a:spLocks noGrp="1"/>
          </p:cNvSpPr>
          <p:nvPr>
            <p:ph type="ftr" sz="quarter" idx="4294967295"/>
          </p:nvPr>
        </p:nvSpPr>
        <p:spPr>
          <a:xfrm>
            <a:off x="3995927" y="6293433"/>
            <a:ext cx="3792220" cy="43878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405891"/>
            <a:ext cx="10972800" cy="4529445"/>
          </a:xfrm>
          <a:prstGeom prst="rect">
            <a:avLst/>
          </a:prstGeom>
        </p:spPr>
        <p:txBody>
          <a:bodyPr vert="horz" wrap="square" lIns="0" tIns="0" rIns="0" bIns="0" rtlCol="0">
            <a:spAutoFit/>
          </a:bodyPr>
          <a:lstStyle/>
          <a:p>
            <a:pPr marL="1687195" algn="ctr">
              <a:lnSpc>
                <a:spcPct val="100000"/>
              </a:lnSpc>
            </a:pPr>
            <a:r>
              <a:rPr sz="3200" b="1" dirty="0">
                <a:latin typeface="Arial"/>
                <a:cs typeface="Arial"/>
              </a:rPr>
              <a:t>Keys to </a:t>
            </a:r>
            <a:r>
              <a:rPr sz="3200" b="1" spc="-5" dirty="0">
                <a:latin typeface="Arial"/>
                <a:cs typeface="Arial"/>
              </a:rPr>
              <a:t>Achieving</a:t>
            </a:r>
            <a:r>
              <a:rPr sz="3200" b="1" spc="-130" dirty="0">
                <a:latin typeface="Arial"/>
                <a:cs typeface="Arial"/>
              </a:rPr>
              <a:t> </a:t>
            </a:r>
            <a:r>
              <a:rPr sz="3200" b="1" dirty="0">
                <a:latin typeface="Arial"/>
                <a:cs typeface="Arial"/>
              </a:rPr>
              <a:t>Safety</a:t>
            </a:r>
            <a:endParaRPr sz="3200" dirty="0">
              <a:latin typeface="Arial"/>
              <a:cs typeface="Arial"/>
            </a:endParaRPr>
          </a:p>
          <a:p>
            <a:pPr marL="355600" indent="-342900">
              <a:spcBef>
                <a:spcPts val="770"/>
              </a:spcBef>
              <a:buFontTx/>
              <a:buChar char="•"/>
              <a:tabLst>
                <a:tab pos="354965" algn="l"/>
                <a:tab pos="355600" algn="l"/>
              </a:tabLst>
            </a:pPr>
            <a:r>
              <a:rPr sz="3200" spc="-5" dirty="0">
                <a:latin typeface="Arial"/>
                <a:cs typeface="Arial"/>
              </a:rPr>
              <a:t>Training</a:t>
            </a:r>
            <a:r>
              <a:rPr lang="en-US" sz="3200" spc="-5" dirty="0">
                <a:latin typeface="Arial"/>
                <a:cs typeface="Arial"/>
              </a:rPr>
              <a:t> / </a:t>
            </a:r>
            <a:r>
              <a:rPr lang="en-US" sz="3200" dirty="0">
                <a:latin typeface="Arial"/>
                <a:cs typeface="Arial"/>
              </a:rPr>
              <a:t>Crew</a:t>
            </a:r>
            <a:r>
              <a:rPr lang="en-US" sz="3200" spc="-60" dirty="0">
                <a:latin typeface="Arial"/>
                <a:cs typeface="Arial"/>
              </a:rPr>
              <a:t> </a:t>
            </a:r>
            <a:r>
              <a:rPr lang="en-US" sz="3200" spc="-5" dirty="0">
                <a:latin typeface="Arial"/>
                <a:cs typeface="Arial"/>
              </a:rPr>
              <a:t>Qualifications -</a:t>
            </a:r>
            <a:r>
              <a:rPr lang="en-US" sz="3200" dirty="0">
                <a:latin typeface="Arial" charset="0"/>
                <a:ea typeface="Arial" charset="0"/>
                <a:cs typeface="Arial" charset="0"/>
              </a:rPr>
              <a:t>Train for “Proficiency” not just enough to “qualify” or “re-qualify” </a:t>
            </a:r>
          </a:p>
          <a:p>
            <a:pPr marL="355600" indent="-342900">
              <a:lnSpc>
                <a:spcPct val="100000"/>
              </a:lnSpc>
              <a:spcBef>
                <a:spcPts val="765"/>
              </a:spcBef>
              <a:buChar char="•"/>
              <a:tabLst>
                <a:tab pos="354965" algn="l"/>
                <a:tab pos="355600" algn="l"/>
              </a:tabLst>
            </a:pPr>
            <a:r>
              <a:rPr lang="en-US" sz="3200" spc="-5" dirty="0">
                <a:latin typeface="Arial"/>
                <a:cs typeface="Arial"/>
              </a:rPr>
              <a:t>Use your Risk Management Tools</a:t>
            </a:r>
          </a:p>
          <a:p>
            <a:pPr marL="469900" lvl="1">
              <a:spcBef>
                <a:spcPts val="765"/>
              </a:spcBef>
              <a:tabLst>
                <a:tab pos="354965" algn="l"/>
                <a:tab pos="355600" algn="l"/>
              </a:tabLst>
            </a:pPr>
            <a:r>
              <a:rPr lang="en-US" sz="3200" spc="-5" dirty="0">
                <a:latin typeface="Arial"/>
                <a:cs typeface="Arial"/>
              </a:rPr>
              <a:t>PEACE, STAAR, GAR 2.0</a:t>
            </a:r>
            <a:endParaRPr lang="en-US" sz="3200" dirty="0">
              <a:latin typeface="Arial"/>
              <a:cs typeface="Arial"/>
            </a:endParaRPr>
          </a:p>
          <a:p>
            <a:pPr marL="355600" indent="-342900">
              <a:lnSpc>
                <a:spcPct val="100000"/>
              </a:lnSpc>
              <a:spcBef>
                <a:spcPts val="765"/>
              </a:spcBef>
              <a:buChar char="•"/>
              <a:tabLst>
                <a:tab pos="354965" algn="l"/>
                <a:tab pos="355600" algn="l"/>
              </a:tabLst>
            </a:pPr>
            <a:endParaRPr lang="en-US" sz="3200" spc="-5" dirty="0">
              <a:latin typeface="Arial"/>
              <a:cs typeface="Arial"/>
            </a:endParaRPr>
          </a:p>
          <a:p>
            <a:pPr marL="355600" indent="-342900">
              <a:lnSpc>
                <a:spcPct val="100000"/>
              </a:lnSpc>
              <a:spcBef>
                <a:spcPts val="765"/>
              </a:spcBef>
              <a:buChar char="•"/>
              <a:tabLst>
                <a:tab pos="354965" algn="l"/>
                <a:tab pos="355600" algn="l"/>
              </a:tabLst>
            </a:pPr>
            <a:r>
              <a:rPr sz="3200" spc="-5" dirty="0">
                <a:latin typeface="Arial"/>
                <a:cs typeface="Arial"/>
              </a:rPr>
              <a:t>Don’t just </a:t>
            </a:r>
            <a:r>
              <a:rPr sz="3200" dirty="0">
                <a:latin typeface="Arial"/>
                <a:cs typeface="Arial"/>
              </a:rPr>
              <a:t>be a </a:t>
            </a:r>
            <a:r>
              <a:rPr sz="3200" spc="-5" dirty="0">
                <a:latin typeface="Arial"/>
                <a:cs typeface="Arial"/>
              </a:rPr>
              <a:t>member </a:t>
            </a:r>
            <a:r>
              <a:rPr sz="3200" dirty="0">
                <a:latin typeface="Arial"/>
                <a:cs typeface="Arial"/>
              </a:rPr>
              <a:t>of the “12</a:t>
            </a:r>
            <a:r>
              <a:rPr sz="3200" spc="-120" dirty="0">
                <a:latin typeface="Arial"/>
                <a:cs typeface="Arial"/>
              </a:rPr>
              <a:t> </a:t>
            </a:r>
            <a:r>
              <a:rPr sz="3200" dirty="0">
                <a:latin typeface="Arial"/>
                <a:cs typeface="Arial"/>
              </a:rPr>
              <a:t>Hour</a:t>
            </a:r>
            <a:r>
              <a:rPr lang="en-US" sz="3200" dirty="0">
                <a:latin typeface="Arial"/>
                <a:cs typeface="Arial"/>
              </a:rPr>
              <a:t> </a:t>
            </a:r>
            <a:r>
              <a:rPr sz="3200" spc="-5" dirty="0">
                <a:latin typeface="Arial"/>
                <a:cs typeface="Arial"/>
              </a:rPr>
              <a:t>Club”</a:t>
            </a:r>
            <a:r>
              <a:rPr lang="en-US" sz="3200" spc="-5" dirty="0">
                <a:latin typeface="Arial"/>
                <a:cs typeface="Arial"/>
              </a:rPr>
              <a:t>.</a:t>
            </a:r>
            <a:endParaRPr sz="3200" dirty="0">
              <a:latin typeface="Arial"/>
              <a:cs typeface="Arial"/>
            </a:endParaRPr>
          </a:p>
          <a:p>
            <a:pPr marL="469900">
              <a:lnSpc>
                <a:spcPct val="100000"/>
              </a:lnSpc>
              <a:spcBef>
                <a:spcPts val="605"/>
              </a:spcBef>
            </a:pPr>
            <a:r>
              <a:rPr sz="3200" spc="-5" dirty="0">
                <a:latin typeface="Arial"/>
                <a:cs typeface="Arial"/>
              </a:rPr>
              <a:t> Always </a:t>
            </a:r>
            <a:r>
              <a:rPr sz="3200" dirty="0">
                <a:latin typeface="Arial"/>
                <a:cs typeface="Arial"/>
              </a:rPr>
              <a:t>strive to </a:t>
            </a:r>
            <a:r>
              <a:rPr sz="3200" spc="-5" dirty="0">
                <a:latin typeface="Arial"/>
                <a:cs typeface="Arial"/>
              </a:rPr>
              <a:t>exceed minimum training</a:t>
            </a:r>
            <a:r>
              <a:rPr sz="3200" spc="300" dirty="0">
                <a:latin typeface="Arial"/>
                <a:cs typeface="Arial"/>
              </a:rPr>
              <a:t> </a:t>
            </a:r>
            <a:r>
              <a:rPr sz="3200" spc="-5" dirty="0">
                <a:latin typeface="Arial"/>
                <a:cs typeface="Arial"/>
              </a:rPr>
              <a:t>hours</a:t>
            </a:r>
            <a:endParaRPr sz="3200" dirty="0">
              <a:latin typeface="Arial"/>
              <a:cs typeface="Arial"/>
            </a:endParaRPr>
          </a:p>
        </p:txBody>
      </p:sp>
      <p:sp>
        <p:nvSpPr>
          <p:cNvPr id="9" name="Rectangle 6"/>
          <p:cNvSpPr>
            <a:spLocks noGrp="1" noChangeArrowheads="1"/>
          </p:cNvSpPr>
          <p:nvPr>
            <p:ph type="sldNum" sz="quarter" idx="4294967295"/>
          </p:nvPr>
        </p:nvSpPr>
        <p:spPr>
          <a:xfrm>
            <a:off x="11379200" y="6248400"/>
            <a:ext cx="508000" cy="30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16</a:t>
            </a:fld>
            <a:endParaRPr lang="en-US" altLang="en-US" sz="1400" b="1" dirty="0">
              <a:solidFill>
                <a:srgbClr val="000099"/>
              </a:solidFill>
            </a:endParaRPr>
          </a:p>
        </p:txBody>
      </p:sp>
      <p:sp>
        <p:nvSpPr>
          <p:cNvPr id="5" name="Title 4"/>
          <p:cNvSpPr>
            <a:spLocks noGrp="1"/>
          </p:cNvSpPr>
          <p:nvPr>
            <p:ph type="title"/>
          </p:nvPr>
        </p:nvSpPr>
        <p:spPr>
          <a:xfrm>
            <a:off x="609600" y="287383"/>
            <a:ext cx="10972800" cy="931817"/>
          </a:xfrm>
        </p:spPr>
        <p:txBody>
          <a:bodyPr>
            <a:normAutofit/>
          </a:bodyPr>
          <a:lstStyle/>
          <a:p>
            <a:pPr algn="r"/>
            <a:r>
              <a:rPr lang="en-US" sz="3600" b="1" dirty="0"/>
              <a:t>Training and</a:t>
            </a:r>
            <a:r>
              <a:rPr lang="en-US" sz="3600" b="1" spc="-80" dirty="0"/>
              <a:t> </a:t>
            </a:r>
            <a:r>
              <a:rPr lang="en-US" sz="3600" b="1" dirty="0"/>
              <a:t>Safety</a:t>
            </a:r>
          </a:p>
        </p:txBody>
      </p:sp>
    </p:spTree>
    <p:extLst>
      <p:ext uri="{BB962C8B-B14F-4D97-AF65-F5344CB8AC3E}">
        <p14:creationId xmlns:p14="http://schemas.microsoft.com/office/powerpoint/2010/main" val="3904027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6" name="Title 5"/>
          <p:cNvSpPr>
            <a:spLocks noGrp="1"/>
          </p:cNvSpPr>
          <p:nvPr>
            <p:ph type="title"/>
          </p:nvPr>
        </p:nvSpPr>
        <p:spPr/>
        <p:txBody>
          <a:bodyPr>
            <a:normAutofit/>
          </a:bodyPr>
          <a:lstStyle/>
          <a:p>
            <a:pPr algn="r"/>
            <a:r>
              <a:rPr lang="en-US" sz="3600" b="1" dirty="0"/>
              <a:t>Mishap</a:t>
            </a:r>
            <a:r>
              <a:rPr lang="en-US" sz="3600" b="1" spc="-75" dirty="0"/>
              <a:t> </a:t>
            </a:r>
            <a:r>
              <a:rPr lang="en-US" sz="3600" b="1" dirty="0"/>
              <a:t>Reporting</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17</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42557" y="6378883"/>
            <a:ext cx="8165373"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8" name="object 8"/>
          <p:cNvSpPr txBox="1"/>
          <p:nvPr/>
        </p:nvSpPr>
        <p:spPr>
          <a:xfrm>
            <a:off x="509452" y="1458364"/>
            <a:ext cx="11207932" cy="4739759"/>
          </a:xfrm>
          <a:prstGeom prst="rect">
            <a:avLst/>
          </a:prstGeom>
        </p:spPr>
        <p:txBody>
          <a:bodyPr vert="horz" wrap="square" lIns="0" tIns="0" rIns="0" bIns="0" rtlCol="0">
            <a:spAutoFit/>
          </a:bodyPr>
          <a:lstStyle/>
          <a:p>
            <a:pPr marL="12700" marR="816610">
              <a:lnSpc>
                <a:spcPct val="100000"/>
              </a:lnSpc>
              <a:tabLst>
                <a:tab pos="354965" algn="l"/>
                <a:tab pos="355600" algn="l"/>
              </a:tabLst>
            </a:pPr>
            <a:r>
              <a:rPr sz="3200" dirty="0">
                <a:latin typeface="Arial"/>
                <a:cs typeface="Arial"/>
              </a:rPr>
              <a:t>ALL </a:t>
            </a:r>
            <a:r>
              <a:rPr sz="3200" spc="-5" dirty="0">
                <a:latin typeface="Arial"/>
                <a:cs typeface="Arial"/>
              </a:rPr>
              <a:t>mishaps must </a:t>
            </a:r>
            <a:r>
              <a:rPr sz="3200" dirty="0">
                <a:latin typeface="Arial"/>
                <a:cs typeface="Arial"/>
              </a:rPr>
              <a:t>be</a:t>
            </a:r>
            <a:r>
              <a:rPr lang="en-US" sz="3200" dirty="0">
                <a:latin typeface="Arial"/>
                <a:cs typeface="Arial"/>
              </a:rPr>
              <a:t> </a:t>
            </a:r>
            <a:r>
              <a:rPr sz="3200" spc="-5" dirty="0">
                <a:latin typeface="Arial"/>
                <a:cs typeface="Arial"/>
              </a:rPr>
              <a:t>reported </a:t>
            </a:r>
            <a:r>
              <a:rPr sz="3200" dirty="0">
                <a:latin typeface="Arial"/>
                <a:cs typeface="Arial"/>
              </a:rPr>
              <a:t>to</a:t>
            </a:r>
            <a:r>
              <a:rPr sz="3200" spc="-85" dirty="0">
                <a:latin typeface="Arial"/>
                <a:cs typeface="Arial"/>
              </a:rPr>
              <a:t> </a:t>
            </a:r>
            <a:r>
              <a:rPr sz="3200" dirty="0">
                <a:latin typeface="Arial"/>
                <a:cs typeface="Arial"/>
              </a:rPr>
              <a:t>the Order Issuing </a:t>
            </a:r>
            <a:r>
              <a:rPr sz="3200" spc="-5" dirty="0">
                <a:latin typeface="Arial"/>
                <a:cs typeface="Arial"/>
              </a:rPr>
              <a:t>Authority</a:t>
            </a:r>
            <a:r>
              <a:rPr lang="en-US" sz="3200" spc="-100" dirty="0">
                <a:latin typeface="Arial"/>
                <a:cs typeface="Arial"/>
              </a:rPr>
              <a:t> </a:t>
            </a:r>
            <a:r>
              <a:rPr sz="3200" dirty="0">
                <a:latin typeface="Arial"/>
                <a:cs typeface="Arial"/>
              </a:rPr>
              <a:t>(OIA)</a:t>
            </a:r>
            <a:r>
              <a:rPr lang="en-US" sz="3200" dirty="0">
                <a:latin typeface="Arial"/>
                <a:cs typeface="Arial"/>
              </a:rPr>
              <a:t> immediately!</a:t>
            </a:r>
          </a:p>
          <a:p>
            <a:pPr marL="457200" lvl="0" indent="-457200">
              <a:spcBef>
                <a:spcPts val="575"/>
              </a:spcBef>
              <a:buFont typeface="Arial" panose="020B0604020202020204" pitchFamily="34" charset="0"/>
              <a:buChar char="•"/>
              <a:tabLst>
                <a:tab pos="756920" algn="l"/>
              </a:tabLst>
            </a:pPr>
            <a:r>
              <a:rPr lang="en-US" sz="2800" dirty="0">
                <a:solidFill>
                  <a:prstClr val="black"/>
                </a:solidFill>
                <a:latin typeface="Arial" panose="020B0604020202020204" pitchFamily="34" charset="0"/>
                <a:cs typeface="Arial" panose="020B0604020202020204" pitchFamily="34" charset="0"/>
              </a:rPr>
              <a:t>A Coast Guard mishap is defined as any unplanned, unexpected or undesirable event that causes injury, occupational illness, death, material loss or damage.</a:t>
            </a:r>
          </a:p>
          <a:p>
            <a:pPr marL="457200" lvl="0" indent="-457200">
              <a:spcBef>
                <a:spcPts val="575"/>
              </a:spcBef>
              <a:buFont typeface="Arial" panose="020B0604020202020204" pitchFamily="34" charset="0"/>
              <a:buChar char="•"/>
              <a:tabLst>
                <a:tab pos="756920" algn="l"/>
              </a:tabLst>
            </a:pPr>
            <a:r>
              <a:rPr lang="en-US" sz="2800" dirty="0">
                <a:solidFill>
                  <a:prstClr val="black"/>
                </a:solidFill>
                <a:latin typeface="Arial" panose="020B0604020202020204" pitchFamily="34" charset="0"/>
                <a:cs typeface="Arial" panose="020B0604020202020204" pitchFamily="34" charset="0"/>
              </a:rPr>
              <a:t>Additionally the Auxiliary requires any incident which causes a disruption or alteration of the mission reported.</a:t>
            </a:r>
          </a:p>
          <a:p>
            <a:pPr marL="457200" lvl="0" indent="-457200">
              <a:spcBef>
                <a:spcPts val="575"/>
              </a:spcBef>
              <a:buFont typeface="Arial" panose="020B0604020202020204" pitchFamily="34" charset="0"/>
              <a:buChar char="•"/>
              <a:tabLst>
                <a:tab pos="756920" algn="l"/>
              </a:tabLst>
            </a:pPr>
            <a:endParaRPr lang="en-US" sz="2800" b="1" dirty="0">
              <a:solidFill>
                <a:prstClr val="black"/>
              </a:solidFill>
              <a:latin typeface="Arial" panose="020B0604020202020204" pitchFamily="34" charset="0"/>
              <a:cs typeface="Arial" panose="020B0604020202020204" pitchFamily="34" charset="0"/>
            </a:endParaRPr>
          </a:p>
          <a:p>
            <a:pPr marL="457200" lvl="0" indent="-457200">
              <a:spcBef>
                <a:spcPts val="575"/>
              </a:spcBef>
              <a:buFont typeface="Arial" panose="020B0604020202020204" pitchFamily="34" charset="0"/>
              <a:buChar char="•"/>
              <a:tabLst>
                <a:tab pos="756920" algn="l"/>
              </a:tabLst>
            </a:pPr>
            <a:r>
              <a:rPr lang="en-US" sz="2800" b="1" dirty="0">
                <a:solidFill>
                  <a:prstClr val="black"/>
                </a:solidFill>
                <a:latin typeface="Arial" panose="020B0604020202020204" pitchFamily="34" charset="0"/>
                <a:cs typeface="Arial" panose="020B0604020202020204" pitchFamily="34" charset="0"/>
              </a:rPr>
              <a:t>This allows the mishap to become an </a:t>
            </a:r>
            <a:r>
              <a:rPr lang="en-US" sz="2800" b="1" dirty="0">
                <a:solidFill>
                  <a:srgbClr val="00B050"/>
                </a:solidFill>
                <a:latin typeface="Arial" panose="020B0604020202020204" pitchFamily="34" charset="0"/>
                <a:cs typeface="Arial" panose="020B0604020202020204" pitchFamily="34" charset="0"/>
              </a:rPr>
              <a:t>education opportunity </a:t>
            </a:r>
            <a:r>
              <a:rPr lang="en-US" sz="2800" b="1" dirty="0">
                <a:solidFill>
                  <a:prstClr val="black"/>
                </a:solidFill>
                <a:latin typeface="Arial" panose="020B0604020202020204" pitchFamily="34" charset="0"/>
                <a:cs typeface="Arial" panose="020B0604020202020204" pitchFamily="34" charset="0"/>
              </a:rPr>
              <a:t>to be shared across the entire organization</a:t>
            </a:r>
            <a:r>
              <a:rPr lang="en-US" sz="2000" b="1" dirty="0">
                <a:solidFill>
                  <a:prstClr val="black"/>
                </a:solidFill>
                <a:latin typeface="Arial" panose="020B0604020202020204" pitchFamily="34" charset="0"/>
                <a:cs typeface="Arial" panose="020B0604020202020204" pitchFamily="34" charset="0"/>
              </a:rPr>
              <a:t>.</a:t>
            </a:r>
            <a:endParaRP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711074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Mishap</a:t>
            </a:r>
            <a:r>
              <a:rPr lang="en-US" sz="3600" spc="-75" dirty="0"/>
              <a:t> </a:t>
            </a:r>
            <a:r>
              <a:rPr lang="en-US" sz="3600" dirty="0"/>
              <a:t>Reporting</a:t>
            </a:r>
          </a:p>
        </p:txBody>
      </p:sp>
      <p:sp>
        <p:nvSpPr>
          <p:cNvPr id="3" name="Text Placeholder 2"/>
          <p:cNvSpPr>
            <a:spLocks noGrp="1"/>
          </p:cNvSpPr>
          <p:nvPr>
            <p:ph type="body" idx="1"/>
          </p:nvPr>
        </p:nvSpPr>
        <p:spPr/>
        <p:txBody>
          <a:bodyPr>
            <a:normAutofit fontScale="92500"/>
          </a:bodyPr>
          <a:lstStyle/>
          <a:p>
            <a:pPr marL="355600">
              <a:spcBef>
                <a:spcPts val="735"/>
              </a:spcBef>
              <a:tabLst>
                <a:tab pos="354965" algn="l"/>
                <a:tab pos="355600" algn="l"/>
              </a:tabLst>
            </a:pPr>
            <a:r>
              <a:rPr lang="en-US" spc="-5" dirty="0"/>
              <a:t>Mishap report </a:t>
            </a:r>
            <a:r>
              <a:rPr lang="en-US" u="sng" spc="-5" dirty="0"/>
              <a:t>does not</a:t>
            </a:r>
            <a:r>
              <a:rPr lang="en-US" spc="-5" dirty="0"/>
              <a:t> equal</a:t>
            </a:r>
            <a:r>
              <a:rPr lang="en-US" spc="-40" dirty="0"/>
              <a:t> </a:t>
            </a:r>
            <a:r>
              <a:rPr lang="en-US" spc="-5" dirty="0"/>
              <a:t>punishment</a:t>
            </a:r>
          </a:p>
          <a:p>
            <a:pPr marL="812800" lvl="1" indent="-342900">
              <a:spcBef>
                <a:spcPts val="735"/>
              </a:spcBef>
              <a:buFont typeface="Arial" panose="020B0604020202020204" pitchFamily="34" charset="0"/>
              <a:buChar char="•"/>
              <a:tabLst>
                <a:tab pos="354965" algn="l"/>
                <a:tab pos="355600" algn="l"/>
              </a:tabLst>
            </a:pPr>
            <a:r>
              <a:rPr lang="en-US" sz="2800" spc="-5" dirty="0"/>
              <a:t>However this does not apply for reckless or foolhardy actions</a:t>
            </a:r>
            <a:endParaRPr lang="en-US" sz="2800" dirty="0"/>
          </a:p>
          <a:p>
            <a:pPr marL="812800" marR="40005" lvl="1" indent="-342900">
              <a:spcBef>
                <a:spcPts val="605"/>
              </a:spcBef>
              <a:buFont typeface="Arial" panose="020B0604020202020204" pitchFamily="34" charset="0"/>
              <a:buChar char="•"/>
              <a:tabLst>
                <a:tab pos="756920" algn="l"/>
                <a:tab pos="3434079" algn="l"/>
              </a:tabLst>
            </a:pPr>
            <a:r>
              <a:rPr lang="en-US" sz="2800" spc="-5" dirty="0"/>
              <a:t>Incidents occur</a:t>
            </a:r>
            <a:endParaRPr lang="en-US" sz="2800" dirty="0"/>
          </a:p>
          <a:p>
            <a:pPr marL="812800" lvl="1" indent="-342900">
              <a:spcBef>
                <a:spcPts val="575"/>
              </a:spcBef>
              <a:buFont typeface="Arial" panose="020B0604020202020204" pitchFamily="34" charset="0"/>
              <a:buChar char="•"/>
              <a:tabLst>
                <a:tab pos="756920" algn="l"/>
              </a:tabLst>
            </a:pPr>
            <a:r>
              <a:rPr lang="en-US" sz="2800" spc="-5" dirty="0">
                <a:effectLst>
                  <a:outerShdw blurRad="38100" dist="38100" dir="2700000" algn="tl">
                    <a:srgbClr val="000000">
                      <a:alpha val="43137"/>
                    </a:srgbClr>
                  </a:outerShdw>
                </a:effectLst>
              </a:rPr>
              <a:t>Not reporting </a:t>
            </a:r>
            <a:r>
              <a:rPr lang="en-US" sz="2800" dirty="0">
                <a:effectLst>
                  <a:outerShdw blurRad="38100" dist="38100" dir="2700000" algn="tl">
                    <a:srgbClr val="000000">
                      <a:alpha val="43137"/>
                    </a:srgbClr>
                  </a:outerShdw>
                </a:effectLst>
              </a:rPr>
              <a:t>a </a:t>
            </a:r>
            <a:r>
              <a:rPr lang="en-US" sz="2800" spc="-5" dirty="0">
                <a:effectLst>
                  <a:outerShdw blurRad="38100" dist="38100" dir="2700000" algn="tl">
                    <a:srgbClr val="000000">
                      <a:alpha val="43137"/>
                    </a:srgbClr>
                  </a:outerShdw>
                </a:effectLst>
              </a:rPr>
              <a:t>mishap MAY lead </a:t>
            </a:r>
            <a:r>
              <a:rPr lang="en-US" sz="2800" dirty="0">
                <a:effectLst>
                  <a:outerShdw blurRad="38100" dist="38100" dir="2700000" algn="tl">
                    <a:srgbClr val="000000">
                      <a:alpha val="43137"/>
                    </a:srgbClr>
                  </a:outerShdw>
                </a:effectLst>
              </a:rPr>
              <a:t>to </a:t>
            </a:r>
            <a:r>
              <a:rPr lang="en-US" sz="2800" spc="-5" dirty="0">
                <a:effectLst>
                  <a:outerShdw blurRad="38100" dist="38100" dir="2700000" algn="tl">
                    <a:srgbClr val="000000">
                      <a:alpha val="43137"/>
                    </a:srgbClr>
                  </a:outerShdw>
                </a:effectLst>
              </a:rPr>
              <a:t>punitive</a:t>
            </a:r>
            <a:r>
              <a:rPr lang="en-US" sz="2800" spc="100" dirty="0">
                <a:effectLst>
                  <a:outerShdw blurRad="38100" dist="38100" dir="2700000" algn="tl">
                    <a:srgbClr val="000000">
                      <a:alpha val="43137"/>
                    </a:srgbClr>
                  </a:outerShdw>
                </a:effectLst>
              </a:rPr>
              <a:t> </a:t>
            </a:r>
            <a:r>
              <a:rPr lang="en-US" sz="2800" spc="-5" dirty="0">
                <a:effectLst>
                  <a:outerShdw blurRad="38100" dist="38100" dir="2700000" algn="tl">
                    <a:srgbClr val="000000">
                      <a:alpha val="43137"/>
                    </a:srgbClr>
                  </a:outerShdw>
                </a:effectLst>
              </a:rPr>
              <a:t>action</a:t>
            </a:r>
          </a:p>
          <a:p>
            <a:pPr marL="12700" marR="22225">
              <a:tabLst>
                <a:tab pos="354965" algn="l"/>
                <a:tab pos="355600" algn="l"/>
              </a:tabLst>
            </a:pPr>
            <a:endParaRPr lang="en-US" dirty="0">
              <a:latin typeface="Arial" panose="020B0604020202020204" pitchFamily="34" charset="0"/>
              <a:cs typeface="Arial" panose="020B0604020202020204" pitchFamily="34" charset="0"/>
            </a:endParaRPr>
          </a:p>
          <a:p>
            <a:pPr marL="12700" marR="22225">
              <a:tabLst>
                <a:tab pos="354965" algn="l"/>
                <a:tab pos="355600" algn="l"/>
              </a:tabLst>
            </a:pPr>
            <a:r>
              <a:rPr lang="en-US" sz="2800" dirty="0">
                <a:latin typeface="Arial" panose="020B0604020202020204" pitchFamily="34" charset="0"/>
                <a:cs typeface="Arial" panose="020B0604020202020204" pitchFamily="34" charset="0"/>
              </a:rPr>
              <a:t>All Districts must report</a:t>
            </a:r>
            <a:r>
              <a:rPr lang="en-US" sz="2800" spc="-14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summaries (</a:t>
            </a:r>
            <a:r>
              <a:rPr lang="en-US" sz="2800" b="1" dirty="0">
                <a:latin typeface="Arial" panose="020B0604020202020204" pitchFamily="34" charset="0"/>
                <a:cs typeface="Arial" panose="020B0604020202020204" pitchFamily="34" charset="0"/>
              </a:rPr>
              <a:t>no names</a:t>
            </a:r>
            <a:r>
              <a:rPr lang="en-US" sz="2800" dirty="0">
                <a:latin typeface="Arial" panose="020B0604020202020204" pitchFamily="34" charset="0"/>
                <a:cs typeface="Arial" panose="020B0604020202020204" pitchFamily="34" charset="0"/>
              </a:rPr>
              <a:t>) of damage &amp; injury type mishaps</a:t>
            </a:r>
            <a:r>
              <a:rPr lang="en-US" sz="2800" spc="-17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to:</a:t>
            </a:r>
          </a:p>
          <a:p>
            <a:pPr marL="12700" marR="22225">
              <a:tabLst>
                <a:tab pos="354965" algn="l"/>
                <a:tab pos="355600" algn="l"/>
              </a:tabLst>
            </a:pPr>
            <a:endParaRPr lang="en-US" sz="2800" b="1" spc="-5" dirty="0">
              <a:solidFill>
                <a:srgbClr val="FF0000"/>
              </a:solidFill>
              <a:latin typeface="Arial" panose="020B0604020202020204" pitchFamily="34" charset="0"/>
              <a:cs typeface="Arial" panose="020B0604020202020204" pitchFamily="34" charset="0"/>
            </a:endParaRPr>
          </a:p>
          <a:p>
            <a:pPr marL="1934210" marR="1795145" indent="0" algn="ctr">
              <a:lnSpc>
                <a:spcPct val="120000"/>
              </a:lnSpc>
              <a:spcBef>
                <a:spcPts val="635"/>
              </a:spcBef>
              <a:buNone/>
            </a:pPr>
            <a:r>
              <a:rPr lang="en-US" sz="2800" b="1" spc="-5" dirty="0">
                <a:latin typeface="Arial" panose="020B0604020202020204" pitchFamily="34" charset="0"/>
                <a:cs typeface="Arial" panose="020B0604020202020204" pitchFamily="34" charset="0"/>
              </a:rPr>
              <a:t>Roy Savoca, DIR-Rd   email:  roy@savoca.us</a:t>
            </a:r>
          </a:p>
          <a:p>
            <a:endParaRPr lang="en-US" dirty="0"/>
          </a:p>
        </p:txBody>
      </p:sp>
      <p:sp>
        <p:nvSpPr>
          <p:cNvPr id="4" name="object 10">
            <a:extLst>
              <a:ext uri="{FF2B5EF4-FFF2-40B4-BE49-F238E27FC236}">
                <a16:creationId xmlns="" xmlns:a16="http://schemas.microsoft.com/office/drawing/2014/main" id="{CAE78396-DB81-45B1-BA20-C03668285FBA}"/>
              </a:ext>
            </a:extLst>
          </p:cNvPr>
          <p:cNvSpPr txBox="1">
            <a:spLocks/>
          </p:cNvSpPr>
          <p:nvPr/>
        </p:nvSpPr>
        <p:spPr>
          <a:xfrm>
            <a:off x="3043646" y="6262774"/>
            <a:ext cx="8192468" cy="439223"/>
          </a:xfrm>
          <a:prstGeom prst="rect">
            <a:avLst/>
          </a:prstGeom>
        </p:spPr>
        <p:txBody>
          <a:bodyPr vert="horz" wrap="square" lIns="0" tIns="317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562610" marR="5080" indent="-550545">
              <a:lnSpc>
                <a:spcPts val="1680"/>
              </a:lnSpc>
              <a:spcBef>
                <a:spcPts val="25"/>
              </a:spcBef>
            </a:pPr>
            <a:r>
              <a:rPr lang="en-US" spc="-5"/>
              <a:t>2020 Surface Operations Workshop  Response Directorate</a:t>
            </a:r>
          </a:p>
          <a:p>
            <a:pPr marL="562610" marR="5080" indent="-550545">
              <a:lnSpc>
                <a:spcPts val="1680"/>
              </a:lnSpc>
              <a:spcBef>
                <a:spcPts val="25"/>
              </a:spcBef>
            </a:pPr>
            <a:endParaRPr lang="en-US" spc="-5" dirty="0"/>
          </a:p>
        </p:txBody>
      </p:sp>
    </p:spTree>
    <p:extLst>
      <p:ext uri="{BB962C8B-B14F-4D97-AF65-F5344CB8AC3E}">
        <p14:creationId xmlns:p14="http://schemas.microsoft.com/office/powerpoint/2010/main" val="266675340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Coxswain</a:t>
            </a:r>
            <a:r>
              <a:rPr lang="en-US" sz="3600" b="1" spc="-60" dirty="0"/>
              <a:t> </a:t>
            </a:r>
            <a:r>
              <a:rPr lang="en-US" sz="3600" b="1" dirty="0"/>
              <a:t>Responsibilities Review</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19</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43646" y="6262774"/>
            <a:ext cx="8192468"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8" name="object 8"/>
          <p:cNvSpPr txBox="1"/>
          <p:nvPr/>
        </p:nvSpPr>
        <p:spPr>
          <a:xfrm>
            <a:off x="714587" y="1558290"/>
            <a:ext cx="10521527" cy="4196020"/>
          </a:xfrm>
          <a:prstGeom prst="rect">
            <a:avLst/>
          </a:prstGeom>
        </p:spPr>
        <p:txBody>
          <a:bodyPr vert="horz" wrap="square" lIns="0" tIns="0" rIns="0" bIns="0" rtlCol="0">
            <a:spAutoFit/>
          </a:bodyPr>
          <a:lstStyle/>
          <a:p>
            <a:pPr marL="355600" indent="-342900">
              <a:lnSpc>
                <a:spcPct val="100000"/>
              </a:lnSpc>
              <a:buChar char="•"/>
              <a:tabLst>
                <a:tab pos="354965" algn="l"/>
                <a:tab pos="355600" algn="l"/>
              </a:tabLst>
            </a:pPr>
            <a:r>
              <a:rPr sz="3200" dirty="0">
                <a:latin typeface="Arial"/>
                <a:cs typeface="Arial"/>
              </a:rPr>
              <a:t>Obtain orders from</a:t>
            </a:r>
            <a:r>
              <a:rPr sz="3200" spc="-150" dirty="0">
                <a:latin typeface="Arial"/>
                <a:cs typeface="Arial"/>
              </a:rPr>
              <a:t> </a:t>
            </a:r>
            <a:r>
              <a:rPr sz="3200" dirty="0">
                <a:latin typeface="Arial"/>
                <a:cs typeface="Arial"/>
              </a:rPr>
              <a:t>OIA</a:t>
            </a:r>
          </a:p>
          <a:p>
            <a:pPr marL="355600" indent="-342900">
              <a:lnSpc>
                <a:spcPct val="100000"/>
              </a:lnSpc>
              <a:spcBef>
                <a:spcPts val="770"/>
              </a:spcBef>
              <a:buChar char="•"/>
              <a:tabLst>
                <a:tab pos="354965" algn="l"/>
                <a:tab pos="355600" algn="l"/>
              </a:tabLst>
            </a:pPr>
            <a:r>
              <a:rPr sz="3200" dirty="0">
                <a:latin typeface="Arial"/>
                <a:cs typeface="Arial"/>
              </a:rPr>
              <a:t>Ensure</a:t>
            </a:r>
            <a:r>
              <a:rPr sz="3200" spc="-120" dirty="0">
                <a:latin typeface="Arial"/>
                <a:cs typeface="Arial"/>
              </a:rPr>
              <a:t> </a:t>
            </a:r>
            <a:r>
              <a:rPr sz="3200" dirty="0">
                <a:latin typeface="Arial"/>
                <a:cs typeface="Arial"/>
              </a:rPr>
              <a:t>currency:</a:t>
            </a:r>
          </a:p>
          <a:p>
            <a:pPr marL="756285" lvl="1" indent="-286385">
              <a:lnSpc>
                <a:spcPct val="100000"/>
              </a:lnSpc>
              <a:spcBef>
                <a:spcPts val="685"/>
              </a:spcBef>
              <a:buChar char="–"/>
              <a:tabLst>
                <a:tab pos="756920" algn="l"/>
              </a:tabLst>
            </a:pPr>
            <a:r>
              <a:rPr sz="2800" spc="-5" dirty="0">
                <a:latin typeface="Arial"/>
                <a:cs typeface="Arial"/>
              </a:rPr>
              <a:t>Of Facility</a:t>
            </a:r>
            <a:r>
              <a:rPr sz="2800" spc="-60" dirty="0">
                <a:latin typeface="Arial"/>
                <a:cs typeface="Arial"/>
              </a:rPr>
              <a:t> </a:t>
            </a:r>
            <a:r>
              <a:rPr sz="2800" dirty="0">
                <a:latin typeface="Arial"/>
                <a:cs typeface="Arial"/>
              </a:rPr>
              <a:t>Inspection</a:t>
            </a:r>
          </a:p>
          <a:p>
            <a:pPr marL="756285" lvl="1" indent="-286385">
              <a:lnSpc>
                <a:spcPct val="100000"/>
              </a:lnSpc>
              <a:spcBef>
                <a:spcPts val="670"/>
              </a:spcBef>
              <a:buChar char="–"/>
              <a:tabLst>
                <a:tab pos="756920" algn="l"/>
              </a:tabLst>
            </a:pPr>
            <a:r>
              <a:rPr sz="2800" spc="-5" dirty="0">
                <a:latin typeface="Arial"/>
                <a:cs typeface="Arial"/>
              </a:rPr>
              <a:t>Of Crew</a:t>
            </a:r>
            <a:r>
              <a:rPr sz="2800" spc="-70" dirty="0">
                <a:latin typeface="Arial"/>
                <a:cs typeface="Arial"/>
              </a:rPr>
              <a:t> </a:t>
            </a:r>
            <a:r>
              <a:rPr sz="2800" dirty="0">
                <a:latin typeface="Arial"/>
                <a:cs typeface="Arial"/>
              </a:rPr>
              <a:t>certifications</a:t>
            </a:r>
          </a:p>
          <a:p>
            <a:pPr marL="355600" indent="-342900">
              <a:lnSpc>
                <a:spcPct val="100000"/>
              </a:lnSpc>
              <a:spcBef>
                <a:spcPts val="755"/>
              </a:spcBef>
              <a:buChar char="•"/>
              <a:tabLst>
                <a:tab pos="354965" algn="l"/>
                <a:tab pos="355600" algn="l"/>
              </a:tabLst>
            </a:pPr>
            <a:r>
              <a:rPr sz="3200" dirty="0">
                <a:latin typeface="Arial"/>
                <a:cs typeface="Arial"/>
              </a:rPr>
              <a:t>Responsible for ENTIRE</a:t>
            </a:r>
            <a:r>
              <a:rPr sz="3200" spc="-145" dirty="0">
                <a:latin typeface="Arial"/>
                <a:cs typeface="Arial"/>
              </a:rPr>
              <a:t> </a:t>
            </a:r>
            <a:r>
              <a:rPr sz="3200" dirty="0">
                <a:latin typeface="Arial"/>
                <a:cs typeface="Arial"/>
              </a:rPr>
              <a:t>crew</a:t>
            </a:r>
          </a:p>
          <a:p>
            <a:pPr marL="756285" lvl="1" indent="-286385">
              <a:lnSpc>
                <a:spcPct val="100000"/>
              </a:lnSpc>
              <a:spcBef>
                <a:spcPts val="685"/>
              </a:spcBef>
              <a:buChar char="–"/>
              <a:tabLst>
                <a:tab pos="756920" algn="l"/>
              </a:tabLst>
            </a:pPr>
            <a:r>
              <a:rPr sz="2800" spc="-5" dirty="0">
                <a:latin typeface="Arial"/>
                <a:cs typeface="Arial"/>
              </a:rPr>
              <a:t>From </a:t>
            </a:r>
            <a:r>
              <a:rPr sz="2800" dirty="0">
                <a:latin typeface="Arial"/>
                <a:cs typeface="Arial"/>
              </a:rPr>
              <a:t>pre-mission brief </a:t>
            </a:r>
            <a:r>
              <a:rPr sz="2800" spc="-5" dirty="0">
                <a:latin typeface="Arial"/>
                <a:cs typeface="Arial"/>
              </a:rPr>
              <a:t>to</a:t>
            </a:r>
            <a:r>
              <a:rPr sz="2800" spc="-25" dirty="0">
                <a:latin typeface="Arial"/>
                <a:cs typeface="Arial"/>
              </a:rPr>
              <a:t> </a:t>
            </a:r>
            <a:r>
              <a:rPr sz="2800" dirty="0">
                <a:latin typeface="Arial"/>
                <a:cs typeface="Arial"/>
              </a:rPr>
              <a:t>debrief</a:t>
            </a:r>
          </a:p>
          <a:p>
            <a:pPr marL="756285" lvl="1" indent="-286385">
              <a:lnSpc>
                <a:spcPct val="100000"/>
              </a:lnSpc>
              <a:spcBef>
                <a:spcPts val="670"/>
              </a:spcBef>
              <a:buChar char="–"/>
              <a:tabLst>
                <a:tab pos="756920" algn="l"/>
              </a:tabLst>
            </a:pPr>
            <a:r>
              <a:rPr sz="2800" spc="-5" dirty="0">
                <a:latin typeface="Arial"/>
                <a:cs typeface="Arial"/>
              </a:rPr>
              <a:t>Ensuring </a:t>
            </a:r>
            <a:r>
              <a:rPr sz="2800" dirty="0">
                <a:latin typeface="Arial"/>
                <a:cs typeface="Arial"/>
              </a:rPr>
              <a:t>each </a:t>
            </a:r>
            <a:r>
              <a:rPr sz="2800" spc="-5" dirty="0">
                <a:latin typeface="Arial"/>
                <a:cs typeface="Arial"/>
              </a:rPr>
              <a:t>member knows </a:t>
            </a:r>
            <a:r>
              <a:rPr sz="2800" dirty="0">
                <a:latin typeface="Arial"/>
                <a:cs typeface="Arial"/>
              </a:rPr>
              <a:t>their role</a:t>
            </a:r>
            <a:r>
              <a:rPr sz="2800" spc="50" dirty="0">
                <a:latin typeface="Arial"/>
                <a:cs typeface="Arial"/>
              </a:rPr>
              <a:t> </a:t>
            </a:r>
            <a:r>
              <a:rPr sz="2800" spc="-5" dirty="0">
                <a:latin typeface="Arial"/>
                <a:cs typeface="Arial"/>
              </a:rPr>
              <a:t>AND</a:t>
            </a:r>
            <a:endParaRPr sz="2800" dirty="0">
              <a:latin typeface="Arial"/>
              <a:cs typeface="Arial"/>
            </a:endParaRPr>
          </a:p>
          <a:p>
            <a:pPr marL="756285">
              <a:lnSpc>
                <a:spcPct val="100000"/>
              </a:lnSpc>
            </a:pPr>
            <a:r>
              <a:rPr sz="2800" spc="-5" dirty="0">
                <a:latin typeface="Arial"/>
                <a:cs typeface="Arial"/>
              </a:rPr>
              <a:t>is capable of filling </a:t>
            </a:r>
            <a:r>
              <a:rPr sz="2800" dirty="0">
                <a:latin typeface="Arial"/>
                <a:cs typeface="Arial"/>
              </a:rPr>
              <a:t>that</a:t>
            </a:r>
            <a:r>
              <a:rPr sz="2800" spc="10" dirty="0">
                <a:latin typeface="Arial"/>
                <a:cs typeface="Arial"/>
              </a:rPr>
              <a:t> </a:t>
            </a:r>
            <a:r>
              <a:rPr sz="2800" spc="-5" dirty="0">
                <a:latin typeface="Arial"/>
                <a:cs typeface="Arial"/>
              </a:rPr>
              <a:t>role</a:t>
            </a:r>
            <a:endParaRPr sz="2800" dirty="0">
              <a:latin typeface="Arial"/>
              <a:cs typeface="Arial"/>
            </a:endParaRPr>
          </a:p>
        </p:txBody>
      </p:sp>
    </p:spTree>
    <p:extLst>
      <p:ext uri="{BB962C8B-B14F-4D97-AF65-F5344CB8AC3E}">
        <p14:creationId xmlns:p14="http://schemas.microsoft.com/office/powerpoint/2010/main" val="250639495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7" name="object 7"/>
          <p:cNvSpPr txBox="1">
            <a:spLocks noGrp="1"/>
          </p:cNvSpPr>
          <p:nvPr>
            <p:ph type="title"/>
          </p:nvPr>
        </p:nvSpPr>
        <p:spPr>
          <a:xfrm>
            <a:off x="609600" y="599300"/>
            <a:ext cx="10972800" cy="553998"/>
          </a:xfrm>
          <a:prstGeom prst="rect">
            <a:avLst/>
          </a:prstGeom>
        </p:spPr>
        <p:txBody>
          <a:bodyPr vert="horz" wrap="square" lIns="0" tIns="0" rIns="0" bIns="0" rtlCol="0">
            <a:spAutoFit/>
          </a:bodyPr>
          <a:lstStyle/>
          <a:p>
            <a:pPr marL="12700" algn="r">
              <a:lnSpc>
                <a:spcPct val="100000"/>
              </a:lnSpc>
            </a:pPr>
            <a:r>
              <a:rPr sz="3600" b="1" dirty="0"/>
              <a:t>Welcome</a:t>
            </a:r>
            <a:endParaRPr b="1" dirty="0"/>
          </a:p>
        </p:txBody>
      </p:sp>
      <p:sp>
        <p:nvSpPr>
          <p:cNvPr id="13" name="object 13"/>
          <p:cNvSpPr txBox="1">
            <a:spLocks noGrp="1"/>
          </p:cNvSpPr>
          <p:nvPr>
            <p:ph type="ftr" sz="quarter" idx="4294967295"/>
          </p:nvPr>
        </p:nvSpPr>
        <p:spPr>
          <a:xfrm>
            <a:off x="2991394" y="6382266"/>
            <a:ext cx="7550332"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12" name="object 12"/>
          <p:cNvSpPr txBox="1"/>
          <p:nvPr/>
        </p:nvSpPr>
        <p:spPr>
          <a:xfrm>
            <a:off x="11294194" y="6290385"/>
            <a:ext cx="200660" cy="224790"/>
          </a:xfrm>
          <a:prstGeom prst="rect">
            <a:avLst/>
          </a:prstGeom>
        </p:spPr>
        <p:txBody>
          <a:bodyPr vert="horz" wrap="square" lIns="0" tIns="0" rIns="0" bIns="0" rtlCol="0">
            <a:spAutoFit/>
          </a:bodyPr>
          <a:lstStyle/>
          <a:p>
            <a:pPr marL="25400">
              <a:lnSpc>
                <a:spcPts val="1650"/>
              </a:lnSpc>
            </a:pPr>
            <a:fld id="{81D60167-4931-47E6-BA6A-407CBD079E47}" type="slidenum">
              <a:rPr sz="1400" dirty="0">
                <a:solidFill>
                  <a:srgbClr val="000099"/>
                </a:solidFill>
                <a:latin typeface="Arial"/>
                <a:cs typeface="Arial"/>
              </a:rPr>
              <a:t>2</a:t>
            </a:fld>
            <a:endParaRPr sz="1400" dirty="0">
              <a:latin typeface="Arial"/>
              <a:cs typeface="Arial"/>
            </a:endParaRPr>
          </a:p>
        </p:txBody>
      </p:sp>
      <p:sp>
        <p:nvSpPr>
          <p:cNvPr id="8" name="object 8"/>
          <p:cNvSpPr txBox="1"/>
          <p:nvPr/>
        </p:nvSpPr>
        <p:spPr>
          <a:xfrm>
            <a:off x="697653" y="1560431"/>
            <a:ext cx="10780267" cy="4314001"/>
          </a:xfrm>
          <a:prstGeom prst="rect">
            <a:avLst/>
          </a:prstGeom>
        </p:spPr>
        <p:txBody>
          <a:bodyPr vert="horz" wrap="square" lIns="0" tIns="0" rIns="0" bIns="0" rtlCol="0">
            <a:spAutoFit/>
          </a:bodyPr>
          <a:lstStyle/>
          <a:p>
            <a:pPr marL="12700">
              <a:lnSpc>
                <a:spcPct val="100000"/>
              </a:lnSpc>
              <a:tabLst>
                <a:tab pos="332105" algn="l"/>
                <a:tab pos="332740" algn="l"/>
              </a:tabLst>
            </a:pPr>
            <a:r>
              <a:rPr lang="en-US" sz="3200" spc="-5" dirty="0">
                <a:latin typeface="Arial"/>
                <a:cs typeface="Arial"/>
              </a:rPr>
              <a:t>What this workshop provides:</a:t>
            </a:r>
          </a:p>
          <a:p>
            <a:pPr marL="789940" lvl="1" indent="-320040">
              <a:buChar char="•"/>
              <a:tabLst>
                <a:tab pos="332105" algn="l"/>
                <a:tab pos="332740" algn="l"/>
              </a:tabLst>
            </a:pPr>
            <a:endParaRPr lang="en-US" sz="3200" spc="-5" dirty="0">
              <a:latin typeface="Arial"/>
              <a:cs typeface="Arial"/>
            </a:endParaRPr>
          </a:p>
          <a:p>
            <a:pPr marL="789940" lvl="1" indent="-320040">
              <a:buChar char="•"/>
              <a:tabLst>
                <a:tab pos="332105" algn="l"/>
                <a:tab pos="332740" algn="l"/>
              </a:tabLst>
            </a:pPr>
            <a:r>
              <a:rPr sz="3200" spc="-5" dirty="0">
                <a:latin typeface="Arial"/>
                <a:cs typeface="Arial"/>
              </a:rPr>
              <a:t>Policy</a:t>
            </a:r>
            <a:r>
              <a:rPr sz="3200" spc="-40" dirty="0">
                <a:latin typeface="Arial"/>
                <a:cs typeface="Arial"/>
              </a:rPr>
              <a:t> </a:t>
            </a:r>
            <a:r>
              <a:rPr sz="3200" spc="-5" dirty="0">
                <a:latin typeface="Arial"/>
                <a:cs typeface="Arial"/>
              </a:rPr>
              <a:t>Review</a:t>
            </a:r>
            <a:endParaRPr sz="3200" dirty="0">
              <a:latin typeface="Arial"/>
              <a:cs typeface="Arial"/>
            </a:endParaRPr>
          </a:p>
          <a:p>
            <a:pPr marL="789940" lvl="1" indent="-320040">
              <a:spcBef>
                <a:spcPts val="675"/>
              </a:spcBef>
              <a:buChar char="•"/>
              <a:tabLst>
                <a:tab pos="332105" algn="l"/>
                <a:tab pos="332740" algn="l"/>
              </a:tabLst>
            </a:pPr>
            <a:r>
              <a:rPr sz="3200" spc="-5" dirty="0">
                <a:latin typeface="Arial"/>
                <a:cs typeface="Arial"/>
              </a:rPr>
              <a:t>Safety</a:t>
            </a:r>
            <a:r>
              <a:rPr lang="en-US" sz="3200" spc="-5" dirty="0">
                <a:latin typeface="Arial"/>
                <a:cs typeface="Arial"/>
              </a:rPr>
              <a:t> Enhancements </a:t>
            </a:r>
            <a:endParaRPr sz="3200" dirty="0">
              <a:latin typeface="Arial"/>
              <a:cs typeface="Arial"/>
            </a:endParaRPr>
          </a:p>
          <a:p>
            <a:pPr marL="789940" lvl="1" indent="-320040">
              <a:spcBef>
                <a:spcPts val="670"/>
              </a:spcBef>
              <a:buChar char="•"/>
              <a:tabLst>
                <a:tab pos="332105" algn="l"/>
                <a:tab pos="332740" algn="l"/>
              </a:tabLst>
            </a:pPr>
            <a:r>
              <a:rPr lang="en-US" sz="3200" spc="-10" dirty="0">
                <a:latin typeface="Arial"/>
                <a:cs typeface="Arial"/>
              </a:rPr>
              <a:t>It is </a:t>
            </a:r>
            <a:r>
              <a:rPr sz="3200" spc="-10" dirty="0">
                <a:latin typeface="Arial"/>
                <a:cs typeface="Arial"/>
              </a:rPr>
              <a:t>NOT </a:t>
            </a:r>
            <a:r>
              <a:rPr sz="3200" spc="-5" dirty="0">
                <a:latin typeface="Arial"/>
                <a:cs typeface="Arial"/>
              </a:rPr>
              <a:t>a replacement for</a:t>
            </a:r>
            <a:r>
              <a:rPr sz="3200" spc="65" dirty="0">
                <a:latin typeface="Arial"/>
                <a:cs typeface="Arial"/>
              </a:rPr>
              <a:t> </a:t>
            </a:r>
            <a:r>
              <a:rPr sz="3200" spc="-5" dirty="0">
                <a:latin typeface="Arial"/>
                <a:cs typeface="Arial"/>
              </a:rPr>
              <a:t>TCT</a:t>
            </a:r>
            <a:endParaRPr sz="3200" dirty="0">
              <a:latin typeface="Arial"/>
              <a:cs typeface="Arial"/>
            </a:endParaRPr>
          </a:p>
          <a:p>
            <a:pPr marL="789940" lvl="1" indent="-320040">
              <a:spcBef>
                <a:spcPts val="670"/>
              </a:spcBef>
              <a:buChar char="•"/>
              <a:tabLst>
                <a:tab pos="332105" algn="l"/>
                <a:tab pos="332740" algn="l"/>
              </a:tabLst>
            </a:pPr>
            <a:endParaRPr lang="en-US" sz="3200" spc="-10" dirty="0">
              <a:latin typeface="Arial"/>
              <a:cs typeface="Arial"/>
            </a:endParaRPr>
          </a:p>
          <a:p>
            <a:pPr marL="789940" lvl="1" indent="-320040">
              <a:spcBef>
                <a:spcPts val="670"/>
              </a:spcBef>
              <a:buChar char="•"/>
              <a:tabLst>
                <a:tab pos="332105" algn="l"/>
                <a:tab pos="332740" algn="l"/>
              </a:tabLst>
            </a:pPr>
            <a:r>
              <a:rPr sz="3200" spc="-10" dirty="0">
                <a:latin typeface="Arial"/>
                <a:cs typeface="Arial"/>
              </a:rPr>
              <a:t>D</a:t>
            </a:r>
            <a:r>
              <a:rPr lang="en-US" sz="3200" spc="-10" dirty="0">
                <a:latin typeface="Arial"/>
                <a:cs typeface="Arial"/>
              </a:rPr>
              <a:t>O</a:t>
            </a:r>
            <a:r>
              <a:rPr sz="3200" spc="-10" dirty="0">
                <a:latin typeface="Arial"/>
                <a:cs typeface="Arial"/>
              </a:rPr>
              <a:t> NOT</a:t>
            </a:r>
            <a:r>
              <a:rPr sz="3200" spc="-45" dirty="0">
                <a:latin typeface="Arial"/>
                <a:cs typeface="Arial"/>
              </a:rPr>
              <a:t> </a:t>
            </a:r>
            <a:r>
              <a:rPr sz="3200" spc="-5" dirty="0">
                <a:latin typeface="Arial"/>
                <a:cs typeface="Arial"/>
              </a:rPr>
              <a:t>ALTER</a:t>
            </a:r>
            <a:r>
              <a:rPr lang="en-US" sz="3200" spc="-5" dirty="0">
                <a:latin typeface="Arial"/>
                <a:cs typeface="Arial"/>
              </a:rPr>
              <a:t> this presentation</a:t>
            </a:r>
            <a:endParaRPr sz="3200" dirty="0">
              <a:latin typeface="Arial"/>
              <a:cs typeface="Arial"/>
            </a:endParaRPr>
          </a:p>
          <a:p>
            <a:pPr marL="870584" lvl="1">
              <a:spcBef>
                <a:spcPts val="590"/>
              </a:spcBef>
            </a:pPr>
            <a:r>
              <a:rPr sz="2800" dirty="0">
                <a:latin typeface="Arial"/>
                <a:cs typeface="Arial"/>
              </a:rPr>
              <a:t>– </a:t>
            </a:r>
            <a:r>
              <a:rPr sz="2800" spc="-5" dirty="0">
                <a:latin typeface="Arial"/>
                <a:cs typeface="Arial"/>
              </a:rPr>
              <a:t>But </a:t>
            </a:r>
            <a:r>
              <a:rPr sz="2800" dirty="0">
                <a:latin typeface="Arial"/>
                <a:cs typeface="Arial"/>
              </a:rPr>
              <a:t>you can </a:t>
            </a:r>
            <a:r>
              <a:rPr sz="2800" spc="-5" dirty="0">
                <a:latin typeface="Arial"/>
                <a:cs typeface="Arial"/>
              </a:rPr>
              <a:t>add local information </a:t>
            </a:r>
            <a:r>
              <a:rPr sz="2800" dirty="0">
                <a:latin typeface="Arial"/>
                <a:cs typeface="Arial"/>
              </a:rPr>
              <a:t>to the</a:t>
            </a:r>
            <a:r>
              <a:rPr sz="2800" spc="-5" dirty="0">
                <a:latin typeface="Arial"/>
                <a:cs typeface="Arial"/>
              </a:rPr>
              <a:t> end</a:t>
            </a:r>
            <a:endParaRPr sz="2800" dirty="0">
              <a:latin typeface="Arial"/>
              <a:cs typeface="Arial"/>
            </a:endParaRPr>
          </a:p>
        </p:txBody>
      </p:sp>
      <p:sp>
        <p:nvSpPr>
          <p:cNvPr id="2" name="Rectangle 1">
            <a:extLst>
              <a:ext uri="{FF2B5EF4-FFF2-40B4-BE49-F238E27FC236}">
                <a16:creationId xmlns="" xmlns:a16="http://schemas.microsoft.com/office/drawing/2014/main" id="{63FEE5FF-6942-4B66-B6E3-7FBE33D84F70}"/>
              </a:ext>
            </a:extLst>
          </p:cNvPr>
          <p:cNvSpPr/>
          <p:nvPr/>
        </p:nvSpPr>
        <p:spPr>
          <a:xfrm>
            <a:off x="914400" y="4858870"/>
            <a:ext cx="8104094" cy="1015561"/>
          </a:xfrm>
          <a:prstGeom prst="rect">
            <a:avLst/>
          </a:prstGeom>
          <a:noFill/>
          <a:ln w="28575"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j-lt"/>
              <a:ea typeface="+mj-ea"/>
              <a:cs typeface="+mj-cs"/>
              <a:sym typeface="Helvetica"/>
            </a:endParaRPr>
          </a:p>
        </p:txBody>
      </p:sp>
    </p:spTree>
    <p:extLst>
      <p:ext uri="{BB962C8B-B14F-4D97-AF65-F5344CB8AC3E}">
        <p14:creationId xmlns:p14="http://schemas.microsoft.com/office/powerpoint/2010/main" val="413496763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Coxswain</a:t>
            </a:r>
            <a:r>
              <a:rPr lang="en-US" sz="3600" b="1" spc="-60" dirty="0"/>
              <a:t> </a:t>
            </a:r>
            <a:r>
              <a:rPr lang="en-US" sz="3600" b="1" dirty="0"/>
              <a:t>Responsibilities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20</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91395" y="6273004"/>
            <a:ext cx="8020594"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57861" y="2044005"/>
            <a:ext cx="10924539" cy="2769989"/>
          </a:xfrm>
          <a:prstGeom prst="rect">
            <a:avLst/>
          </a:prstGeom>
        </p:spPr>
        <p:txBody>
          <a:bodyPr vert="horz" wrap="square" lIns="0" tIns="0" rIns="0" bIns="0" rtlCol="0">
            <a:spAutoFit/>
          </a:bodyPr>
          <a:lstStyle/>
          <a:p>
            <a:pPr marL="355600" indent="-342900">
              <a:lnSpc>
                <a:spcPct val="100000"/>
              </a:lnSpc>
              <a:buChar char="•"/>
              <a:tabLst>
                <a:tab pos="354965" algn="l"/>
                <a:tab pos="355600" algn="l"/>
              </a:tabLst>
            </a:pPr>
            <a:r>
              <a:rPr sz="3200" dirty="0">
                <a:latin typeface="Arial"/>
                <a:cs typeface="Arial"/>
              </a:rPr>
              <a:t>Designate </a:t>
            </a:r>
            <a:r>
              <a:rPr sz="3200" spc="-5" dirty="0">
                <a:latin typeface="Arial"/>
                <a:cs typeface="Arial"/>
              </a:rPr>
              <a:t>primary</a:t>
            </a:r>
            <a:r>
              <a:rPr sz="3200" spc="-120" dirty="0">
                <a:latin typeface="Arial"/>
                <a:cs typeface="Arial"/>
              </a:rPr>
              <a:t> </a:t>
            </a:r>
            <a:r>
              <a:rPr sz="3200" dirty="0">
                <a:latin typeface="Arial"/>
                <a:cs typeface="Arial"/>
              </a:rPr>
              <a:t>lookout(s)</a:t>
            </a:r>
          </a:p>
          <a:p>
            <a:pPr marL="355600" indent="-342900">
              <a:lnSpc>
                <a:spcPct val="100000"/>
              </a:lnSpc>
              <a:spcBef>
                <a:spcPts val="770"/>
              </a:spcBef>
              <a:buChar char="•"/>
              <a:tabLst>
                <a:tab pos="354965" algn="l"/>
                <a:tab pos="355600" algn="l"/>
              </a:tabLst>
            </a:pPr>
            <a:r>
              <a:rPr sz="3200" dirty="0">
                <a:latin typeface="Arial"/>
                <a:cs typeface="Arial"/>
              </a:rPr>
              <a:t>Exercise DIRECT supervision </a:t>
            </a:r>
            <a:r>
              <a:rPr sz="3200" spc="-5" dirty="0">
                <a:latin typeface="Arial"/>
                <a:cs typeface="Arial"/>
              </a:rPr>
              <a:t>when</a:t>
            </a:r>
            <a:r>
              <a:rPr sz="3200" spc="-105" dirty="0">
                <a:latin typeface="Arial"/>
                <a:cs typeface="Arial"/>
              </a:rPr>
              <a:t> </a:t>
            </a:r>
            <a:r>
              <a:rPr sz="3200" spc="-5" dirty="0">
                <a:latin typeface="Arial"/>
                <a:cs typeface="Arial"/>
              </a:rPr>
              <a:t>facility</a:t>
            </a:r>
            <a:r>
              <a:rPr lang="en-US" sz="3200" spc="-5" dirty="0">
                <a:latin typeface="Arial"/>
                <a:cs typeface="Arial"/>
              </a:rPr>
              <a:t> </a:t>
            </a:r>
            <a:r>
              <a:rPr sz="3200" dirty="0">
                <a:latin typeface="Arial"/>
                <a:cs typeface="Arial"/>
              </a:rPr>
              <a:t>is </a:t>
            </a:r>
            <a:r>
              <a:rPr sz="3200" spc="-5" dirty="0">
                <a:latin typeface="Arial"/>
                <a:cs typeface="Arial"/>
              </a:rPr>
              <a:t>being operated </a:t>
            </a:r>
            <a:r>
              <a:rPr sz="3200" dirty="0">
                <a:latin typeface="Arial"/>
                <a:cs typeface="Arial"/>
              </a:rPr>
              <a:t>by</a:t>
            </a:r>
            <a:r>
              <a:rPr sz="3200" spc="-95" dirty="0">
                <a:latin typeface="Arial"/>
                <a:cs typeface="Arial"/>
              </a:rPr>
              <a:t> </a:t>
            </a:r>
            <a:r>
              <a:rPr sz="3200" dirty="0">
                <a:latin typeface="Arial"/>
                <a:cs typeface="Arial"/>
              </a:rPr>
              <a:t>crewmember</a:t>
            </a:r>
          </a:p>
          <a:p>
            <a:pPr marL="355600" indent="-342900">
              <a:lnSpc>
                <a:spcPct val="100000"/>
              </a:lnSpc>
              <a:spcBef>
                <a:spcPts val="770"/>
              </a:spcBef>
              <a:buChar char="•"/>
              <a:tabLst>
                <a:tab pos="354965" algn="l"/>
                <a:tab pos="355600" algn="l"/>
              </a:tabLst>
            </a:pPr>
            <a:r>
              <a:rPr lang="en-US" sz="3200" spc="-5" dirty="0">
                <a:latin typeface="Arial"/>
                <a:cs typeface="Arial"/>
              </a:rPr>
              <a:t>Ensure that helmsman</a:t>
            </a:r>
            <a:r>
              <a:rPr sz="3200" spc="-5" dirty="0">
                <a:latin typeface="Arial"/>
                <a:cs typeface="Arial"/>
              </a:rPr>
              <a:t> </a:t>
            </a:r>
            <a:r>
              <a:rPr sz="3200" dirty="0">
                <a:latin typeface="Arial"/>
                <a:cs typeface="Arial"/>
              </a:rPr>
              <a:t>NOT </a:t>
            </a:r>
            <a:r>
              <a:rPr sz="3200" spc="-5" dirty="0">
                <a:latin typeface="Arial"/>
                <a:cs typeface="Arial"/>
              </a:rPr>
              <a:t>leave </a:t>
            </a:r>
            <a:r>
              <a:rPr sz="3200" dirty="0">
                <a:latin typeface="Arial"/>
                <a:cs typeface="Arial"/>
              </a:rPr>
              <a:t>the </a:t>
            </a:r>
            <a:r>
              <a:rPr sz="3200" spc="-5" dirty="0">
                <a:latin typeface="Arial"/>
                <a:cs typeface="Arial"/>
              </a:rPr>
              <a:t>helm</a:t>
            </a:r>
            <a:r>
              <a:rPr sz="3200" spc="-65" dirty="0">
                <a:latin typeface="Arial"/>
                <a:cs typeface="Arial"/>
              </a:rPr>
              <a:t> </a:t>
            </a:r>
            <a:r>
              <a:rPr sz="3200" spc="-5" dirty="0">
                <a:latin typeface="Arial"/>
                <a:cs typeface="Arial"/>
              </a:rPr>
              <a:t>station</a:t>
            </a:r>
            <a:endParaRPr sz="3200" dirty="0">
              <a:latin typeface="Arial"/>
              <a:cs typeface="Arial"/>
            </a:endParaRPr>
          </a:p>
          <a:p>
            <a:pPr marL="355600" marR="1223645" indent="-342900">
              <a:lnSpc>
                <a:spcPct val="100000"/>
              </a:lnSpc>
              <a:spcBef>
                <a:spcPts val="765"/>
              </a:spcBef>
              <a:buChar char="•"/>
              <a:tabLst>
                <a:tab pos="354965" algn="l"/>
                <a:tab pos="355600" algn="l"/>
              </a:tabLst>
            </a:pPr>
            <a:r>
              <a:rPr sz="3200" dirty="0">
                <a:latin typeface="Arial"/>
                <a:cs typeface="Arial"/>
              </a:rPr>
              <a:t>Ensure kill switches are used</a:t>
            </a:r>
            <a:r>
              <a:rPr sz="3200" spc="-160" dirty="0">
                <a:latin typeface="Arial"/>
                <a:cs typeface="Arial"/>
              </a:rPr>
              <a:t> </a:t>
            </a:r>
            <a:r>
              <a:rPr sz="3200" dirty="0">
                <a:latin typeface="Arial"/>
                <a:cs typeface="Arial"/>
              </a:rPr>
              <a:t>(when </a:t>
            </a:r>
            <a:r>
              <a:rPr lang="en-US" sz="3200" dirty="0">
                <a:latin typeface="Arial"/>
                <a:cs typeface="Arial"/>
              </a:rPr>
              <a:t>a</a:t>
            </a:r>
            <a:r>
              <a:rPr sz="3200" spc="-5" dirty="0">
                <a:latin typeface="Arial"/>
                <a:cs typeface="Arial"/>
              </a:rPr>
              <a:t>pplicable)</a:t>
            </a:r>
            <a:endParaRPr sz="3200" dirty="0">
              <a:latin typeface="Arial"/>
              <a:cs typeface="Arial"/>
            </a:endParaRPr>
          </a:p>
        </p:txBody>
      </p:sp>
    </p:spTree>
    <p:extLst>
      <p:ext uri="{BB962C8B-B14F-4D97-AF65-F5344CB8AC3E}">
        <p14:creationId xmlns:p14="http://schemas.microsoft.com/office/powerpoint/2010/main" val="68456386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Coxswain</a:t>
            </a:r>
            <a:r>
              <a:rPr lang="en-US" sz="3600" b="1" spc="-60" dirty="0"/>
              <a:t> </a:t>
            </a:r>
            <a:r>
              <a:rPr lang="en-US" sz="3600" b="1" dirty="0"/>
              <a:t>Responsibilities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21</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78332" y="6273004"/>
            <a:ext cx="8105888"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8" name="object 8"/>
          <p:cNvSpPr txBox="1"/>
          <p:nvPr/>
        </p:nvSpPr>
        <p:spPr>
          <a:xfrm>
            <a:off x="699853" y="1560134"/>
            <a:ext cx="10384367" cy="4426853"/>
          </a:xfrm>
          <a:prstGeom prst="rect">
            <a:avLst/>
          </a:prstGeom>
        </p:spPr>
        <p:txBody>
          <a:bodyPr vert="horz" wrap="square" lIns="0" tIns="0" rIns="0" bIns="0" rtlCol="0">
            <a:spAutoFit/>
          </a:bodyPr>
          <a:lstStyle/>
          <a:p>
            <a:pPr marL="355600" indent="-342900">
              <a:lnSpc>
                <a:spcPct val="100000"/>
              </a:lnSpc>
              <a:spcBef>
                <a:spcPts val="770"/>
              </a:spcBef>
              <a:buChar char="•"/>
              <a:tabLst>
                <a:tab pos="354965" algn="l"/>
                <a:tab pos="355600" algn="l"/>
              </a:tabLst>
            </a:pPr>
            <a:r>
              <a:rPr lang="en-US" sz="3200" dirty="0">
                <a:latin typeface="Arial" panose="020B0604020202020204" pitchFamily="34" charset="0"/>
                <a:cs typeface="Arial" panose="020B0604020202020204" pitchFamily="34" charset="0"/>
              </a:rPr>
              <a:t>Ensure all crew members are capable of performing the mission</a:t>
            </a:r>
          </a:p>
          <a:p>
            <a:pPr marL="355600" indent="-342900">
              <a:lnSpc>
                <a:spcPct val="100000"/>
              </a:lnSpc>
              <a:spcBef>
                <a:spcPts val="770"/>
              </a:spcBef>
              <a:buChar char="•"/>
              <a:tabLst>
                <a:tab pos="354965" algn="l"/>
                <a:tab pos="355600" algn="l"/>
              </a:tabLst>
            </a:pPr>
            <a:r>
              <a:rPr lang="en-US" sz="3200" dirty="0">
                <a:latin typeface="Arial" panose="020B0604020202020204" pitchFamily="34" charset="0"/>
                <a:cs typeface="Arial" panose="020B0604020202020204" pitchFamily="34" charset="0"/>
              </a:rPr>
              <a:t>Ensure crew </a:t>
            </a:r>
            <a:r>
              <a:rPr lang="en-US" sz="3200" spc="-5" dirty="0">
                <a:latin typeface="Arial" panose="020B0604020202020204" pitchFamily="34" charset="0"/>
                <a:cs typeface="Arial" panose="020B0604020202020204" pitchFamily="34" charset="0"/>
              </a:rPr>
              <a:t>follows fatigue standards</a:t>
            </a:r>
            <a:r>
              <a:rPr lang="en-US" sz="3200" spc="-85"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in Aux Ops </a:t>
            </a:r>
            <a:r>
              <a:rPr lang="en-US" sz="3200" spc="-5" dirty="0">
                <a:latin typeface="Arial" panose="020B0604020202020204" pitchFamily="34" charset="0"/>
                <a:cs typeface="Arial" panose="020B0604020202020204" pitchFamily="34" charset="0"/>
              </a:rPr>
              <a:t>Policy</a:t>
            </a:r>
            <a:r>
              <a:rPr lang="en-US" sz="3200" spc="-75" dirty="0">
                <a:latin typeface="Arial" panose="020B0604020202020204" pitchFamily="34" charset="0"/>
                <a:cs typeface="Arial" panose="020B0604020202020204" pitchFamily="34" charset="0"/>
              </a:rPr>
              <a:t> </a:t>
            </a:r>
            <a:r>
              <a:rPr lang="en-US" sz="3200" spc="-5" dirty="0">
                <a:latin typeface="Arial" panose="020B0604020202020204" pitchFamily="34" charset="0"/>
                <a:cs typeface="Arial" panose="020B0604020202020204" pitchFamily="34" charset="0"/>
              </a:rPr>
              <a:t>Manual</a:t>
            </a:r>
          </a:p>
          <a:p>
            <a:pPr marL="355600" indent="-342900">
              <a:spcBef>
                <a:spcPts val="1465"/>
              </a:spcBef>
              <a:buFontTx/>
              <a:buChar char="•"/>
              <a:tabLst>
                <a:tab pos="355600" algn="l"/>
              </a:tabLst>
            </a:pPr>
            <a:r>
              <a:rPr lang="en-US" sz="3200" spc="-5" dirty="0">
                <a:latin typeface="Arial" panose="020B0604020202020204" pitchFamily="34" charset="0"/>
                <a:cs typeface="Arial" panose="020B0604020202020204" pitchFamily="34" charset="0"/>
              </a:rPr>
              <a:t>Ensure all crew are equipped with required PPE and are proficient in its use</a:t>
            </a:r>
          </a:p>
          <a:p>
            <a:pPr marL="355600" indent="-342900">
              <a:spcBef>
                <a:spcPts val="1465"/>
              </a:spcBef>
              <a:buFontTx/>
              <a:buChar char="•"/>
              <a:tabLst>
                <a:tab pos="355600" algn="l"/>
              </a:tabLst>
            </a:pPr>
            <a:r>
              <a:rPr lang="en-US" sz="3200" spc="-5" dirty="0">
                <a:latin typeface="Arial" panose="020B0604020202020204" pitchFamily="34" charset="0"/>
                <a:cs typeface="Arial" panose="020B0604020202020204" pitchFamily="34" charset="0"/>
              </a:rPr>
              <a:t>Ensure PPE maintained in accordance with </a:t>
            </a:r>
            <a:r>
              <a:rPr lang="en-US" sz="3200" dirty="0">
                <a:latin typeface="Arial" panose="020B0604020202020204" pitchFamily="34" charset="0"/>
                <a:cs typeface="Arial" panose="020B0604020202020204" pitchFamily="34" charset="0"/>
              </a:rPr>
              <a:t>Maintenance Procedure Cards</a:t>
            </a:r>
          </a:p>
        </p:txBody>
      </p:sp>
    </p:spTree>
    <p:extLst>
      <p:ext uri="{BB962C8B-B14F-4D97-AF65-F5344CB8AC3E}">
        <p14:creationId xmlns:p14="http://schemas.microsoft.com/office/powerpoint/2010/main" val="419672836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05056E-EEB3-2745-9481-FBBE8A3DABBB}"/>
              </a:ext>
            </a:extLst>
          </p:cNvPr>
          <p:cNvSpPr>
            <a:spLocks noGrp="1"/>
          </p:cNvSpPr>
          <p:nvPr>
            <p:ph type="title"/>
          </p:nvPr>
        </p:nvSpPr>
        <p:spPr>
          <a:xfrm>
            <a:off x="838200" y="365125"/>
            <a:ext cx="10515600" cy="1281113"/>
          </a:xfrm>
        </p:spPr>
        <p:txBody>
          <a:bodyPr>
            <a:normAutofit/>
          </a:bodyPr>
          <a:lstStyle/>
          <a:p>
            <a:pPr>
              <a:defRPr/>
            </a:pPr>
            <a:r>
              <a:rPr lang="en-US" sz="3600" b="1" dirty="0">
                <a:effectLst>
                  <a:outerShdw blurRad="38100" dist="38100" dir="2700000" algn="tl">
                    <a:srgbClr val="000000">
                      <a:alpha val="43137"/>
                    </a:srgbClr>
                  </a:outerShdw>
                </a:effectLst>
              </a:rPr>
              <a:t>Quote from Ops Policy Manual … </a:t>
            </a:r>
            <a:endParaRPr lang="en-US" sz="3600" dirty="0"/>
          </a:p>
        </p:txBody>
      </p:sp>
      <p:sp>
        <p:nvSpPr>
          <p:cNvPr id="4" name="Date Placeholder 3">
            <a:extLst>
              <a:ext uri="{FF2B5EF4-FFF2-40B4-BE49-F238E27FC236}">
                <a16:creationId xmlns="" xmlns:a16="http://schemas.microsoft.com/office/drawing/2014/main" id="{D04A475E-6DD4-5C44-A778-F3D3C7E56978}"/>
              </a:ext>
            </a:extLst>
          </p:cNvPr>
          <p:cNvSpPr>
            <a:spLocks noGrp="1"/>
          </p:cNvSpPr>
          <p:nvPr>
            <p:ph type="dt" sz="quarter" idx="10"/>
          </p:nvPr>
        </p:nvSpPr>
        <p:spPr>
          <a:xfrm>
            <a:off x="2667000" y="6372225"/>
            <a:ext cx="2743200" cy="365125"/>
          </a:xfrm>
          <a:prstGeom prst="rect">
            <a:avLst/>
          </a:prstGeom>
        </p:spPr>
        <p:txBody>
          <a:bodyPr vert="horz" lIns="91440" tIns="45720" rIns="91440" bIns="45720" rtlCol="0" anchor="ctr"/>
          <a:lstStyle>
            <a:defPPr>
              <a:defRPr lang="en-US"/>
            </a:defPPr>
            <a:lvl1pPr algn="l"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dirty="0"/>
              <a:t>                                              </a:t>
            </a:r>
          </a:p>
        </p:txBody>
      </p:sp>
      <p:sp>
        <p:nvSpPr>
          <p:cNvPr id="5" name="Footer Placeholder 4">
            <a:extLst>
              <a:ext uri="{FF2B5EF4-FFF2-40B4-BE49-F238E27FC236}">
                <a16:creationId xmlns="" xmlns:a16="http://schemas.microsoft.com/office/drawing/2014/main" id="{3E3AE415-D73C-A947-ADF6-3835EC39D4EB}"/>
              </a:ext>
            </a:extLst>
          </p:cNvPr>
          <p:cNvSpPr>
            <a:spLocks noGrp="1"/>
          </p:cNvSpPr>
          <p:nvPr>
            <p:ph type="ftr" sz="quarter" idx="11"/>
          </p:nvPr>
        </p:nvSpPr>
        <p:spPr>
          <a:xfrm>
            <a:off x="4038600" y="6356350"/>
            <a:ext cx="4572000" cy="365125"/>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spc="-5" dirty="0"/>
              <a:t>2020 Surface Operations Workshop  Response Directorate</a:t>
            </a:r>
          </a:p>
          <a:p>
            <a:pPr>
              <a:defRPr/>
            </a:pPr>
            <a:endParaRPr lang="en-US" dirty="0"/>
          </a:p>
        </p:txBody>
      </p:sp>
      <p:sp>
        <p:nvSpPr>
          <p:cNvPr id="6" name="Slide Number Placeholder 5">
            <a:extLst>
              <a:ext uri="{FF2B5EF4-FFF2-40B4-BE49-F238E27FC236}">
                <a16:creationId xmlns="" xmlns:a16="http://schemas.microsoft.com/office/drawing/2014/main" id="{EC97E534-938D-2E4D-8422-E93A330D568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BD9CC546-C753-470A-AF03-5314D7C715FD}" type="slidenum">
              <a:rPr lang="en-US" smtClean="0"/>
              <a:pPr>
                <a:defRPr/>
              </a:pPr>
              <a:t>22</a:t>
            </a:fld>
            <a:endParaRPr lang="en-US" dirty="0"/>
          </a:p>
        </p:txBody>
      </p:sp>
      <p:sp>
        <p:nvSpPr>
          <p:cNvPr id="7" name="Content Placeholder 2"/>
          <p:cNvSpPr>
            <a:spLocks noGrp="1"/>
          </p:cNvSpPr>
          <p:nvPr>
            <p:ph idx="1"/>
          </p:nvPr>
        </p:nvSpPr>
        <p:spPr/>
        <p:txBody>
          <a:bodyPr>
            <a:normAutofit fontScale="92500"/>
          </a:bodyPr>
          <a:lstStyle/>
          <a:p>
            <a:pPr marL="0" indent="0">
              <a:buNone/>
            </a:pPr>
            <a:r>
              <a:rPr lang="en-US" altLang="en-US" sz="3000" i="1" dirty="0"/>
              <a:t>Each Auxiliarist is charged with an ongoing responsibility to use good judgment and common sense when evaluating their continuing ability to carry out their assignments. Each individual’s responsibility to exercise sound judgment requires each operator or crewmember, prior to departing on an ordered mission, to </a:t>
            </a:r>
            <a:r>
              <a:rPr lang="en-US" altLang="en-US" sz="3000" b="1" i="1" dirty="0">
                <a:solidFill>
                  <a:srgbClr val="FF0000"/>
                </a:solidFill>
                <a:effectLst>
                  <a:outerShdw blurRad="38100" dist="38100" dir="2700000" algn="tl">
                    <a:srgbClr val="000000">
                      <a:alpha val="43137"/>
                    </a:srgbClr>
                  </a:outerShdw>
                </a:effectLst>
              </a:rPr>
              <a:t>evaluate their own physical status</a:t>
            </a:r>
            <a:r>
              <a:rPr lang="en-US" altLang="en-US" sz="3000" i="1" dirty="0"/>
              <a:t> and decline orders when unable to perform the required duties …  It is incumbent upon the member to self-enforce; however, this does not always occur.  It is critically important that </a:t>
            </a:r>
            <a:r>
              <a:rPr lang="en-US" altLang="en-US" sz="3000" b="1" i="1" dirty="0">
                <a:solidFill>
                  <a:srgbClr val="FF0000"/>
                </a:solidFill>
                <a:effectLst>
                  <a:outerShdw blurRad="38100" dist="38100" dir="2700000" algn="tl">
                    <a:srgbClr val="000000">
                      <a:alpha val="43137"/>
                    </a:srgbClr>
                  </a:outerShdw>
                </a:effectLst>
              </a:rPr>
              <a:t>the coxswain evaluate each crew member’s physical abilities prior to getting underway</a:t>
            </a:r>
            <a:r>
              <a:rPr lang="en-US" altLang="en-US" sz="3000" i="1" dirty="0"/>
              <a:t> and this too does not always occur.  </a:t>
            </a:r>
            <a:endParaRPr lang="en-US" altLang="en-US" sz="3000" dirty="0"/>
          </a:p>
          <a:p>
            <a:endParaRPr lang="en-US" altLang="en-US" dirty="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F73A15-BE5E-F14D-9E47-17F63921A8A6}"/>
              </a:ext>
            </a:extLst>
          </p:cNvPr>
          <p:cNvSpPr>
            <a:spLocks noGrp="1"/>
          </p:cNvSpPr>
          <p:nvPr>
            <p:ph type="title"/>
          </p:nvPr>
        </p:nvSpPr>
        <p:spPr/>
        <p:txBody>
          <a:bodyPr>
            <a:normAutofit fontScale="90000"/>
          </a:bodyPr>
          <a:lstStyle/>
          <a:p>
            <a:pPr>
              <a:defRPr/>
            </a:pPr>
            <a:r>
              <a:rPr lang="en-US" sz="4000" b="1" dirty="0">
                <a:effectLst>
                  <a:outerShdw blurRad="38100" dist="38100" dir="2700000" algn="tl">
                    <a:srgbClr val="000000">
                      <a:alpha val="43137"/>
                    </a:srgbClr>
                  </a:outerShdw>
                </a:effectLst>
              </a:rPr>
              <a:t>Quote from Ops Policy Manual …</a:t>
            </a:r>
            <a:r>
              <a:rPr lang="en-US" b="1" dirty="0">
                <a:effectLst>
                  <a:outerShdw blurRad="38100" dist="38100" dir="2700000" algn="tl">
                    <a:srgbClr val="000000">
                      <a:alpha val="43137"/>
                    </a:srgbClr>
                  </a:outerShdw>
                </a:effectLst>
              </a:rPr>
              <a:t> </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D46EF80A-C852-AC47-8A1F-11E240F6F61E}"/>
              </a:ext>
            </a:extLst>
          </p:cNvPr>
          <p:cNvSpPr>
            <a:spLocks noGrp="1"/>
          </p:cNvSpPr>
          <p:nvPr>
            <p:ph idx="1"/>
          </p:nvPr>
        </p:nvSpPr>
        <p:spPr/>
        <p:txBody>
          <a:bodyPr>
            <a:normAutofit fontScale="92500" lnSpcReduction="10000"/>
          </a:bodyPr>
          <a:lstStyle/>
          <a:p>
            <a:pPr marL="0" indent="0">
              <a:buNone/>
              <a:defRPr/>
            </a:pPr>
            <a:r>
              <a:rPr lang="en-US" sz="3500" b="1" i="1" dirty="0">
                <a:solidFill>
                  <a:srgbClr val="FF0000"/>
                </a:solidFill>
                <a:effectLst>
                  <a:outerShdw blurRad="38100" dist="38100" dir="2700000" algn="tl">
                    <a:srgbClr val="000000">
                      <a:alpha val="43137"/>
                    </a:srgbClr>
                  </a:outerShdw>
                </a:effectLst>
              </a:rPr>
              <a:t>It is the responsibility of each crew member to evaluate other crew members with regards to physical abilities to perform the tasks</a:t>
            </a:r>
            <a:r>
              <a:rPr lang="en-US" sz="3500" i="1" dirty="0"/>
              <a:t>.</a:t>
            </a:r>
          </a:p>
          <a:p>
            <a:pPr lvl="1">
              <a:defRPr/>
            </a:pPr>
            <a:r>
              <a:rPr lang="en-US" sz="3000" i="1" dirty="0"/>
              <a:t>The Operations Policy Manual contains the following:</a:t>
            </a:r>
          </a:p>
          <a:p>
            <a:pPr marL="854075" indent="0">
              <a:buFont typeface="Arial" panose="020B0604020202020204" pitchFamily="34" charset="0"/>
              <a:buNone/>
              <a:defRPr/>
            </a:pPr>
            <a:r>
              <a:rPr lang="en-US" sz="3000" i="1" dirty="0"/>
              <a:t>	In the event a crew member becomes aware of a physical or mental condition in one of the other crew members or in himself/herself, which may jeopardize the safety of the mission, said person has </a:t>
            </a:r>
            <a:r>
              <a:rPr lang="en-US" sz="3000" b="1" i="1" dirty="0">
                <a:solidFill>
                  <a:srgbClr val="FF0000"/>
                </a:solidFill>
                <a:effectLst>
                  <a:outerShdw blurRad="38100" dist="38100" dir="2700000" algn="tl">
                    <a:srgbClr val="000000">
                      <a:alpha val="43137"/>
                    </a:srgbClr>
                  </a:outerShdw>
                </a:effectLst>
              </a:rPr>
              <a:t>a responsibility for immediately bringing the condition to the attention of the coxswain</a:t>
            </a:r>
            <a:r>
              <a:rPr lang="en-US" sz="3000" i="1" dirty="0"/>
              <a:t>, FC, and Director via the chain of leadership and the OIA.  </a:t>
            </a:r>
            <a:endParaRPr lang="en-US" sz="3000" dirty="0"/>
          </a:p>
          <a:p>
            <a:pPr marL="0" indent="0">
              <a:buFont typeface="Arial" panose="020B0604020202020204" pitchFamily="34" charset="0"/>
              <a:buNone/>
              <a:defRPr/>
            </a:pPr>
            <a:endParaRPr lang="en-US" dirty="0"/>
          </a:p>
          <a:p>
            <a:pPr>
              <a:defRPr/>
            </a:pPr>
            <a:endParaRPr lang="en-US" dirty="0"/>
          </a:p>
        </p:txBody>
      </p:sp>
      <p:sp>
        <p:nvSpPr>
          <p:cNvPr id="4" name="Date Placeholder 3">
            <a:extLst>
              <a:ext uri="{FF2B5EF4-FFF2-40B4-BE49-F238E27FC236}">
                <a16:creationId xmlns="" xmlns:a16="http://schemas.microsoft.com/office/drawing/2014/main" id="{98E0870C-8BDB-334C-B201-1AD235EC86C2}"/>
              </a:ext>
            </a:extLst>
          </p:cNvPr>
          <p:cNvSpPr>
            <a:spLocks noGrp="1"/>
          </p:cNvSpPr>
          <p:nvPr>
            <p:ph type="dt" sz="quarter" idx="10"/>
          </p:nvPr>
        </p:nvSpPr>
        <p:spPr>
          <a:xfrm>
            <a:off x="874059" y="5876132"/>
            <a:ext cx="2743200" cy="365125"/>
          </a:xfrm>
          <a:prstGeom prst="rect">
            <a:avLst/>
          </a:prstGeom>
        </p:spPr>
        <p:txBody>
          <a:bodyPr vert="horz" lIns="91440" tIns="45720" rIns="91440" bIns="45720" rtlCol="0" anchor="ctr"/>
          <a:lstStyle>
            <a:defPPr>
              <a:defRPr lang="en-US"/>
            </a:defPPr>
            <a:lvl1pPr algn="l"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dirty="0"/>
              <a:t>                                              </a:t>
            </a:r>
          </a:p>
        </p:txBody>
      </p:sp>
      <p:sp>
        <p:nvSpPr>
          <p:cNvPr id="6" name="Slide Number Placeholder 5">
            <a:extLst>
              <a:ext uri="{FF2B5EF4-FFF2-40B4-BE49-F238E27FC236}">
                <a16:creationId xmlns="" xmlns:a16="http://schemas.microsoft.com/office/drawing/2014/main" id="{76BE6C27-7746-FC4D-BDFF-67276ED1946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algn="r" rtl="0" eaLnBrk="1" fontAlgn="auto" hangingPunct="1">
              <a:spcBef>
                <a:spcPts val="0"/>
              </a:spcBef>
              <a:spcAft>
                <a:spcPts val="0"/>
              </a:spcAft>
              <a:defRPr sz="12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fld id="{BD9CC546-C753-470A-AF03-5314D7C715FD}" type="slidenum">
              <a:rPr lang="en-US" smtClean="0"/>
              <a:pPr>
                <a:defRPr/>
              </a:pPr>
              <a:t>23</a:t>
            </a:fld>
            <a:endParaRPr lang="en-US" dirty="0"/>
          </a:p>
        </p:txBody>
      </p:sp>
      <p:sp>
        <p:nvSpPr>
          <p:cNvPr id="7" name="object 10">
            <a:extLst>
              <a:ext uri="{FF2B5EF4-FFF2-40B4-BE49-F238E27FC236}">
                <a16:creationId xmlns="" xmlns:a16="http://schemas.microsoft.com/office/drawing/2014/main" id="{CAA0C9EA-3164-4134-9CFD-B05E2AA100B7}"/>
              </a:ext>
            </a:extLst>
          </p:cNvPr>
          <p:cNvSpPr txBox="1">
            <a:spLocks noGrp="1"/>
          </p:cNvSpPr>
          <p:nvPr>
            <p:ph type="ftr" sz="quarter" idx="11"/>
          </p:nvPr>
        </p:nvSpPr>
        <p:spPr>
          <a:xfrm>
            <a:off x="3316941" y="6356351"/>
            <a:ext cx="6436659"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Coxswain</a:t>
            </a:r>
            <a:r>
              <a:rPr lang="en-US" sz="3600" b="1" spc="-60" dirty="0"/>
              <a:t> &amp; Crew </a:t>
            </a:r>
            <a:r>
              <a:rPr lang="en-US" sz="3600" b="1" dirty="0"/>
              <a:t>Responsibilities</a:t>
            </a:r>
          </a:p>
        </p:txBody>
      </p:sp>
      <p:sp>
        <p:nvSpPr>
          <p:cNvPr id="2" name="Text Placeholder 1">
            <a:extLst>
              <a:ext uri="{FF2B5EF4-FFF2-40B4-BE49-F238E27FC236}">
                <a16:creationId xmlns="" xmlns:a16="http://schemas.microsoft.com/office/drawing/2014/main" id="{A62AEE67-3410-420A-9337-4551AEC90ED0}"/>
              </a:ext>
            </a:extLst>
          </p:cNvPr>
          <p:cNvSpPr>
            <a:spLocks noGrp="1"/>
          </p:cNvSpPr>
          <p:nvPr>
            <p:ph type="body" idx="1"/>
          </p:nvPr>
        </p:nvSpPr>
        <p:spPr/>
        <p:txBody>
          <a:bodyPr>
            <a:normAutofit/>
          </a:bodyPr>
          <a:lstStyle/>
          <a:p>
            <a:pPr marL="0" indent="0">
              <a:buNone/>
            </a:pPr>
            <a:r>
              <a:rPr lang="en-US" dirty="0"/>
              <a:t>Per the Ops Policy Manual, maintain awareness of physical limitations, i.e. vision &amp; hearing acuity, in yourself and in others</a:t>
            </a:r>
          </a:p>
          <a:p>
            <a:pPr lvl="1"/>
            <a:r>
              <a:rPr lang="en-US" sz="2800" dirty="0">
                <a:effectLst>
                  <a:outerShdw blurRad="38100" dist="38100" dir="2700000" algn="tl">
                    <a:srgbClr val="000000">
                      <a:alpha val="43137"/>
                    </a:srgbClr>
                  </a:outerShdw>
                </a:effectLst>
              </a:rPr>
              <a:t>First line of defense </a:t>
            </a:r>
            <a:r>
              <a:rPr lang="en-US" sz="2800" dirty="0"/>
              <a:t>– Coxswain during pre-underway briefing</a:t>
            </a:r>
          </a:p>
          <a:p>
            <a:pPr lvl="1"/>
            <a:r>
              <a:rPr lang="en-US" sz="2800" dirty="0">
                <a:effectLst>
                  <a:outerShdw blurRad="38100" dist="38100" dir="2700000" algn="tl">
                    <a:srgbClr val="000000">
                      <a:alpha val="43137"/>
                    </a:srgbClr>
                  </a:outerShdw>
                </a:effectLst>
              </a:rPr>
              <a:t>Second line of defense </a:t>
            </a:r>
            <a:r>
              <a:rPr lang="en-US" sz="2800" dirty="0"/>
              <a:t>– crew continually observing each other during mission for physical limitations</a:t>
            </a:r>
          </a:p>
          <a:p>
            <a:pPr lvl="1"/>
            <a:r>
              <a:rPr lang="en-US" sz="2800" dirty="0">
                <a:effectLst>
                  <a:outerShdw blurRad="38100" dist="38100" dir="2700000" algn="tl">
                    <a:srgbClr val="000000">
                      <a:alpha val="43137"/>
                    </a:srgbClr>
                  </a:outerShdw>
                </a:effectLst>
              </a:rPr>
              <a:t>Third line of defense </a:t>
            </a:r>
            <a:r>
              <a:rPr lang="en-US" sz="2800" dirty="0"/>
              <a:t>– QE check rides but that only happens once every three </a:t>
            </a:r>
            <a:r>
              <a:rPr lang="en-US" sz="2800" dirty="0" smtClean="0"/>
              <a:t>years</a:t>
            </a:r>
            <a:endParaRPr lang="en-US" sz="2800"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24</a:t>
            </a:fld>
            <a:endParaRPr lang="en-US" altLang="en-US" sz="1400" b="1" dirty="0">
              <a:solidFill>
                <a:srgbClr val="000099"/>
              </a:solidFill>
            </a:endParaRPr>
          </a:p>
        </p:txBody>
      </p:sp>
      <p:sp>
        <p:nvSpPr>
          <p:cNvPr id="10" name="object 10"/>
          <p:cNvSpPr txBox="1">
            <a:spLocks noGrp="1"/>
          </p:cNvSpPr>
          <p:nvPr>
            <p:ph type="ftr" sz="quarter" idx="4294967295"/>
          </p:nvPr>
        </p:nvSpPr>
        <p:spPr>
          <a:xfrm>
            <a:off x="4086225" y="6272213"/>
            <a:ext cx="8105775" cy="439737"/>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Tree>
    <p:extLst>
      <p:ext uri="{BB962C8B-B14F-4D97-AF65-F5344CB8AC3E}">
        <p14:creationId xmlns:p14="http://schemas.microsoft.com/office/powerpoint/2010/main" val="323313763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Crew</a:t>
            </a:r>
            <a:r>
              <a:rPr lang="en-US" sz="3600" b="1" spc="-60" dirty="0"/>
              <a:t> </a:t>
            </a:r>
            <a:r>
              <a:rPr lang="en-US" sz="3600" b="1" dirty="0"/>
              <a:t>Responsibilities Review</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25</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52206" y="6273004"/>
            <a:ext cx="8146748"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8" name="object 8"/>
          <p:cNvSpPr txBox="1"/>
          <p:nvPr/>
        </p:nvSpPr>
        <p:spPr>
          <a:xfrm>
            <a:off x="714587" y="1638338"/>
            <a:ext cx="10384367" cy="3231654"/>
          </a:xfrm>
          <a:prstGeom prst="rect">
            <a:avLst/>
          </a:prstGeom>
        </p:spPr>
        <p:txBody>
          <a:bodyPr vert="horz" wrap="square" lIns="0" tIns="0" rIns="0" bIns="0" rtlCol="0">
            <a:spAutoFit/>
          </a:bodyPr>
          <a:lstStyle/>
          <a:p>
            <a:pPr marL="12700">
              <a:lnSpc>
                <a:spcPct val="100000"/>
              </a:lnSpc>
              <a:tabLst>
                <a:tab pos="355600" algn="l"/>
              </a:tabLst>
            </a:pPr>
            <a:r>
              <a:rPr sz="3200" b="1" dirty="0">
                <a:solidFill>
                  <a:srgbClr val="00B050"/>
                </a:solidFill>
                <a:latin typeface="Arial"/>
                <a:cs typeface="Arial"/>
              </a:rPr>
              <a:t>Safety </a:t>
            </a:r>
            <a:r>
              <a:rPr sz="3200" b="1" spc="-5" dirty="0">
                <a:solidFill>
                  <a:srgbClr val="00B050"/>
                </a:solidFill>
                <a:latin typeface="Arial"/>
                <a:cs typeface="Arial"/>
              </a:rPr>
              <a:t>is</a:t>
            </a:r>
            <a:r>
              <a:rPr sz="3200" b="1" spc="-105" dirty="0">
                <a:solidFill>
                  <a:srgbClr val="00B050"/>
                </a:solidFill>
                <a:latin typeface="Arial"/>
                <a:cs typeface="Arial"/>
              </a:rPr>
              <a:t> </a:t>
            </a:r>
            <a:r>
              <a:rPr sz="3200" b="1" dirty="0">
                <a:solidFill>
                  <a:srgbClr val="00B050"/>
                </a:solidFill>
                <a:latin typeface="Arial"/>
                <a:cs typeface="Arial"/>
              </a:rPr>
              <a:t>paramount</a:t>
            </a:r>
          </a:p>
          <a:p>
            <a:pPr marL="355600" indent="-342900">
              <a:lnSpc>
                <a:spcPct val="100000"/>
              </a:lnSpc>
              <a:spcBef>
                <a:spcPts val="1465"/>
              </a:spcBef>
              <a:buChar char="•"/>
              <a:tabLst>
                <a:tab pos="355600" algn="l"/>
              </a:tabLst>
            </a:pPr>
            <a:r>
              <a:rPr sz="3200" dirty="0">
                <a:latin typeface="Arial"/>
                <a:cs typeface="Arial"/>
              </a:rPr>
              <a:t>If you see something, say</a:t>
            </a:r>
            <a:r>
              <a:rPr sz="3200" spc="-120" dirty="0">
                <a:latin typeface="Arial"/>
                <a:cs typeface="Arial"/>
              </a:rPr>
              <a:t> </a:t>
            </a:r>
            <a:r>
              <a:rPr sz="3200" dirty="0">
                <a:latin typeface="Arial"/>
                <a:cs typeface="Arial"/>
              </a:rPr>
              <a:t>something</a:t>
            </a:r>
          </a:p>
          <a:p>
            <a:pPr marL="355600" indent="-342900">
              <a:lnSpc>
                <a:spcPct val="100000"/>
              </a:lnSpc>
              <a:spcBef>
                <a:spcPts val="1460"/>
              </a:spcBef>
              <a:buChar char="•"/>
              <a:tabLst>
                <a:tab pos="355600" algn="l"/>
              </a:tabLst>
            </a:pPr>
            <a:r>
              <a:rPr sz="3200" spc="-5" dirty="0">
                <a:latin typeface="Arial"/>
                <a:cs typeface="Arial"/>
              </a:rPr>
              <a:t>Use your</a:t>
            </a:r>
            <a:r>
              <a:rPr sz="3200" spc="-65" dirty="0">
                <a:latin typeface="Arial"/>
                <a:cs typeface="Arial"/>
              </a:rPr>
              <a:t> </a:t>
            </a:r>
            <a:r>
              <a:rPr lang="en-US" sz="3200" spc="-5" dirty="0">
                <a:latin typeface="Arial"/>
                <a:cs typeface="Arial"/>
              </a:rPr>
              <a:t>Risk Management Tools</a:t>
            </a:r>
          </a:p>
          <a:p>
            <a:pPr marL="355600" indent="-342900">
              <a:lnSpc>
                <a:spcPct val="100000"/>
              </a:lnSpc>
              <a:spcBef>
                <a:spcPts val="1460"/>
              </a:spcBef>
              <a:buChar char="•"/>
              <a:tabLst>
                <a:tab pos="355600" algn="l"/>
              </a:tabLst>
            </a:pPr>
            <a:r>
              <a:rPr lang="en-US" sz="3200" spc="-5" dirty="0">
                <a:latin typeface="Arial"/>
                <a:cs typeface="Arial"/>
              </a:rPr>
              <a:t>Remember ORM (Operational Risk Management)</a:t>
            </a:r>
            <a:endParaRPr sz="3200" dirty="0">
              <a:latin typeface="Arial"/>
              <a:cs typeface="Arial"/>
            </a:endParaRPr>
          </a:p>
          <a:p>
            <a:pPr marL="355600" marR="464184" indent="-342900">
              <a:lnSpc>
                <a:spcPct val="100000"/>
              </a:lnSpc>
              <a:spcBef>
                <a:spcPts val="1460"/>
              </a:spcBef>
              <a:buChar char="•"/>
              <a:tabLst>
                <a:tab pos="355600" algn="l"/>
              </a:tabLst>
            </a:pPr>
            <a:r>
              <a:rPr sz="3200" spc="-5" dirty="0">
                <a:latin typeface="Arial"/>
                <a:cs typeface="Arial"/>
              </a:rPr>
              <a:t>Ensure you are well rested </a:t>
            </a:r>
            <a:r>
              <a:rPr sz="3200" dirty="0">
                <a:latin typeface="Arial"/>
                <a:cs typeface="Arial"/>
              </a:rPr>
              <a:t>prior to </a:t>
            </a:r>
            <a:r>
              <a:rPr sz="3200" spc="-5" dirty="0">
                <a:latin typeface="Arial"/>
                <a:cs typeface="Arial"/>
              </a:rPr>
              <a:t>getting</a:t>
            </a:r>
            <a:r>
              <a:rPr sz="3200" spc="-85" dirty="0">
                <a:latin typeface="Arial"/>
                <a:cs typeface="Arial"/>
              </a:rPr>
              <a:t> </a:t>
            </a:r>
            <a:r>
              <a:rPr sz="3200" dirty="0">
                <a:latin typeface="Arial"/>
                <a:cs typeface="Arial"/>
              </a:rPr>
              <a:t>underway</a:t>
            </a:r>
          </a:p>
        </p:txBody>
      </p:sp>
    </p:spTree>
    <p:extLst>
      <p:ext uri="{BB962C8B-B14F-4D97-AF65-F5344CB8AC3E}">
        <p14:creationId xmlns:p14="http://schemas.microsoft.com/office/powerpoint/2010/main" val="76379954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Important</a:t>
            </a:r>
            <a:r>
              <a:rPr lang="en-US" sz="3600" b="1" spc="-90" dirty="0"/>
              <a:t> </a:t>
            </a:r>
            <a:r>
              <a:rPr lang="en-US" sz="3600" b="1" dirty="0"/>
              <a:t>Reminders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26</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39142" y="6248398"/>
            <a:ext cx="8190411"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481582"/>
            <a:ext cx="10972799" cy="4019049"/>
          </a:xfrm>
          <a:prstGeom prst="rect">
            <a:avLst/>
          </a:prstGeom>
        </p:spPr>
        <p:txBody>
          <a:bodyPr vert="horz" wrap="square" lIns="0" tIns="0" rIns="0" bIns="0" rtlCol="0">
            <a:spAutoFit/>
          </a:bodyPr>
          <a:lstStyle/>
          <a:p>
            <a:pPr marL="355600" indent="-342900">
              <a:lnSpc>
                <a:spcPct val="100000"/>
              </a:lnSpc>
              <a:buChar char="•"/>
              <a:tabLst>
                <a:tab pos="355600" algn="l"/>
              </a:tabLst>
            </a:pPr>
            <a:r>
              <a:rPr sz="3200" dirty="0">
                <a:latin typeface="Arial" panose="020B0604020202020204" pitchFamily="34" charset="0"/>
                <a:cs typeface="Arial" panose="020B0604020202020204" pitchFamily="34" charset="0"/>
              </a:rPr>
              <a:t>Mobile</a:t>
            </a:r>
            <a:r>
              <a:rPr sz="3200" spc="-6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Devices</a:t>
            </a:r>
            <a:endParaRPr sz="3200" dirty="0">
              <a:latin typeface="Arial" panose="020B0604020202020204" pitchFamily="34" charset="0"/>
              <a:cs typeface="Arial" panose="020B0604020202020204" pitchFamily="34" charset="0"/>
            </a:endParaRPr>
          </a:p>
          <a:p>
            <a:pPr marL="756285" marR="5080" lvl="1" indent="-286385">
              <a:lnSpc>
                <a:spcPct val="100000"/>
              </a:lnSpc>
              <a:spcBef>
                <a:spcPts val="735"/>
              </a:spcBef>
              <a:buChar char="–"/>
              <a:tabLst>
                <a:tab pos="756920" algn="l"/>
              </a:tabLst>
            </a:pPr>
            <a:r>
              <a:rPr sz="2800" dirty="0">
                <a:latin typeface="Arial" panose="020B0604020202020204" pitchFamily="34" charset="0"/>
                <a:cs typeface="Arial" panose="020B0604020202020204" pitchFamily="34" charset="0"/>
              </a:rPr>
              <a:t>Use of Mobile Devices </a:t>
            </a:r>
            <a:r>
              <a:rPr sz="2800" spc="-5" dirty="0">
                <a:latin typeface="Arial" panose="020B0604020202020204" pitchFamily="34" charset="0"/>
                <a:cs typeface="Arial" panose="020B0604020202020204" pitchFamily="34" charset="0"/>
              </a:rPr>
              <a:t>(phones, tablet</a:t>
            </a:r>
            <a:r>
              <a:rPr lang="en-US" sz="2800" spc="-5" dirty="0">
                <a:latin typeface="Arial" panose="020B0604020202020204" pitchFamily="34" charset="0"/>
                <a:cs typeface="Arial" panose="020B0604020202020204" pitchFamily="34" charset="0"/>
              </a:rPr>
              <a:t>s</a:t>
            </a:r>
            <a:r>
              <a:rPr sz="2800" spc="-5" dirty="0">
                <a:latin typeface="Arial" panose="020B0604020202020204" pitchFamily="34" charset="0"/>
                <a:cs typeface="Arial" panose="020B0604020202020204" pitchFamily="34" charset="0"/>
              </a:rPr>
              <a:t>) is </a:t>
            </a:r>
            <a:r>
              <a:rPr sz="2800" b="1" i="1" u="sng" spc="-5"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PROHIBITED</a:t>
            </a:r>
            <a:r>
              <a:rPr sz="2800" b="1" spc="-5"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without permission from </a:t>
            </a:r>
            <a:r>
              <a:rPr sz="2800" dirty="0">
                <a:latin typeface="Arial" panose="020B0604020202020204" pitchFamily="34" charset="0"/>
                <a:cs typeface="Arial" panose="020B0604020202020204" pitchFamily="34" charset="0"/>
              </a:rPr>
              <a:t>Coxswain (</a:t>
            </a:r>
            <a:r>
              <a:rPr sz="2800" b="1" u="sng" dirty="0">
                <a:latin typeface="Arial" panose="020B0604020202020204" pitchFamily="34" charset="0"/>
                <a:cs typeface="Arial" panose="020B0604020202020204" pitchFamily="34" charset="0"/>
              </a:rPr>
              <a:t>NEVER</a:t>
            </a:r>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used </a:t>
            </a:r>
            <a:r>
              <a:rPr sz="2800" spc="-5" dirty="0">
                <a:latin typeface="Arial" panose="020B0604020202020204" pitchFamily="34" charset="0"/>
                <a:cs typeface="Arial" panose="020B0604020202020204" pitchFamily="34" charset="0"/>
              </a:rPr>
              <a:t>by </a:t>
            </a:r>
            <a:r>
              <a:rPr sz="2800" dirty="0">
                <a:latin typeface="Arial" panose="020B0604020202020204" pitchFamily="34" charset="0"/>
                <a:cs typeface="Arial" panose="020B0604020202020204" pitchFamily="34" charset="0"/>
              </a:rPr>
              <a:t>the</a:t>
            </a:r>
            <a:r>
              <a:rPr sz="2800" spc="-75"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helmsman)</a:t>
            </a:r>
            <a:endParaRPr lang="en-US" sz="2800" spc="-5" dirty="0">
              <a:latin typeface="Arial" panose="020B0604020202020204" pitchFamily="34" charset="0"/>
              <a:cs typeface="Arial" panose="020B0604020202020204" pitchFamily="34" charset="0"/>
            </a:endParaRPr>
          </a:p>
          <a:p>
            <a:pPr marL="1213485" marR="5080" lvl="2" indent="-286385">
              <a:spcBef>
                <a:spcPts val="735"/>
              </a:spcBef>
              <a:buChar char="–"/>
              <a:tabLst>
                <a:tab pos="756920" algn="l"/>
              </a:tabLst>
            </a:pPr>
            <a:r>
              <a:rPr lang="en-US" sz="2800" spc="-5" dirty="0">
                <a:latin typeface="Arial" panose="020B0604020202020204" pitchFamily="34" charset="0"/>
                <a:cs typeface="Arial" panose="020B0604020202020204" pitchFamily="34" charset="0"/>
              </a:rPr>
              <a:t>Ref: BSX Policy Letter (19-05)</a:t>
            </a:r>
            <a:endParaRPr sz="2800" dirty="0">
              <a:latin typeface="Arial" panose="020B0604020202020204" pitchFamily="34" charset="0"/>
              <a:cs typeface="Arial" panose="020B0604020202020204" pitchFamily="34" charset="0"/>
            </a:endParaRPr>
          </a:p>
          <a:p>
            <a:pPr marL="756285" lvl="1" indent="-286385">
              <a:spcBef>
                <a:spcPts val="720"/>
              </a:spcBef>
              <a:buFontTx/>
              <a:buChar char="–"/>
              <a:tabLst>
                <a:tab pos="756920" algn="l"/>
              </a:tabLst>
            </a:pPr>
            <a:r>
              <a:rPr lang="en-US" sz="2800" dirty="0">
                <a:latin typeface="Arial" panose="020B0604020202020204" pitchFamily="34" charset="0"/>
                <a:cs typeface="Arial" panose="020B0604020202020204" pitchFamily="34" charset="0"/>
              </a:rPr>
              <a:t>If necessary (and if Coxswain must use), </a:t>
            </a:r>
            <a:r>
              <a:rPr lang="en-US" sz="2800" spc="-5" dirty="0">
                <a:latin typeface="Arial" panose="020B0604020202020204" pitchFamily="34" charset="0"/>
                <a:cs typeface="Arial" panose="020B0604020202020204" pitchFamily="34" charset="0"/>
              </a:rPr>
              <a:t>come </a:t>
            </a:r>
            <a:r>
              <a:rPr lang="en-US" sz="2800" dirty="0">
                <a:latin typeface="Arial" panose="020B0604020202020204" pitchFamily="34" charset="0"/>
                <a:cs typeface="Arial" panose="020B0604020202020204" pitchFamily="34" charset="0"/>
              </a:rPr>
              <a:t>to </a:t>
            </a:r>
            <a:r>
              <a:rPr lang="en-US" sz="2800" spc="-5" dirty="0">
                <a:latin typeface="Arial" panose="020B0604020202020204" pitchFamily="34" charset="0"/>
                <a:cs typeface="Arial" panose="020B0604020202020204" pitchFamily="34" charset="0"/>
              </a:rPr>
              <a:t>dead </a:t>
            </a:r>
            <a:r>
              <a:rPr lang="en-US" sz="2800" dirty="0">
                <a:latin typeface="Arial" panose="020B0604020202020204" pitchFamily="34" charset="0"/>
                <a:cs typeface="Arial" panose="020B0604020202020204" pitchFamily="34" charset="0"/>
              </a:rPr>
              <a:t>stop to</a:t>
            </a:r>
            <a:r>
              <a:rPr lang="en-US" sz="2800" spc="-85" dirty="0">
                <a:latin typeface="Arial" panose="020B0604020202020204" pitchFamily="34" charset="0"/>
                <a:cs typeface="Arial" panose="020B0604020202020204" pitchFamily="34" charset="0"/>
              </a:rPr>
              <a:t> </a:t>
            </a:r>
            <a:r>
              <a:rPr lang="en-US" sz="2800" spc="-5" dirty="0">
                <a:latin typeface="Arial" panose="020B0604020202020204" pitchFamily="34" charset="0"/>
                <a:cs typeface="Arial" panose="020B0604020202020204" pitchFamily="34" charset="0"/>
              </a:rPr>
              <a:t>use </a:t>
            </a:r>
            <a:r>
              <a:rPr lang="en-US" sz="2800" dirty="0">
                <a:latin typeface="Arial" panose="020B0604020202020204" pitchFamily="34" charset="0"/>
                <a:cs typeface="Arial" panose="020B0604020202020204" pitchFamily="34" charset="0"/>
              </a:rPr>
              <a:t>mobile</a:t>
            </a:r>
            <a:r>
              <a:rPr lang="en-US" sz="2800" spc="-100" dirty="0">
                <a:latin typeface="Arial" panose="020B0604020202020204" pitchFamily="34" charset="0"/>
                <a:cs typeface="Arial" panose="020B0604020202020204" pitchFamily="34" charset="0"/>
              </a:rPr>
              <a:t> </a:t>
            </a:r>
            <a:r>
              <a:rPr lang="en-US" sz="2800" spc="-5" dirty="0">
                <a:latin typeface="Arial" panose="020B0604020202020204" pitchFamily="34" charset="0"/>
                <a:cs typeface="Arial" panose="020B0604020202020204" pitchFamily="34" charset="0"/>
              </a:rPr>
              <a:t>device</a:t>
            </a:r>
          </a:p>
          <a:p>
            <a:pPr marL="756285" lvl="1" indent="-286385">
              <a:spcBef>
                <a:spcPts val="720"/>
              </a:spcBef>
              <a:buFontTx/>
              <a:buChar char="–"/>
              <a:tabLst>
                <a:tab pos="756920" algn="l"/>
              </a:tabLst>
            </a:pPr>
            <a:endParaRPr lang="en-US" sz="2800" spc="-5" dirty="0">
              <a:latin typeface="Arial" panose="020B0604020202020204" pitchFamily="34" charset="0"/>
              <a:cs typeface="Arial" panose="020B0604020202020204" pitchFamily="34" charset="0"/>
            </a:endParaRPr>
          </a:p>
          <a:p>
            <a:pPr marL="469900" indent="-457200">
              <a:spcBef>
                <a:spcPts val="720"/>
              </a:spcBef>
              <a:buFont typeface="Arial" panose="020B0604020202020204" pitchFamily="34" charset="0"/>
              <a:buChar char="•"/>
              <a:tabLst>
                <a:tab pos="756920" algn="l"/>
              </a:tabLst>
            </a:pPr>
            <a:r>
              <a:rPr lang="en-US" sz="3200" dirty="0">
                <a:latin typeface="Arial" panose="020B0604020202020204" pitchFamily="34" charset="0"/>
                <a:cs typeface="Arial" panose="020B0604020202020204" pitchFamily="34" charset="0"/>
              </a:rPr>
              <a:t>A </a:t>
            </a:r>
            <a:r>
              <a:rPr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Proper lookout </a:t>
            </a:r>
            <a:r>
              <a:rPr sz="3200" dirty="0">
                <a:latin typeface="Arial" panose="020B0604020202020204" pitchFamily="34" charset="0"/>
                <a:cs typeface="Arial" panose="020B0604020202020204" pitchFamily="34" charset="0"/>
              </a:rPr>
              <a:t>must be </a:t>
            </a:r>
            <a:r>
              <a:rPr sz="3200" spc="-5" dirty="0">
                <a:latin typeface="Arial" panose="020B0604020202020204" pitchFamily="34" charset="0"/>
                <a:cs typeface="Arial" panose="020B0604020202020204" pitchFamily="34" charset="0"/>
              </a:rPr>
              <a:t>maintained </a:t>
            </a:r>
            <a:r>
              <a:rPr sz="3200" dirty="0">
                <a:latin typeface="Arial" panose="020B0604020202020204" pitchFamily="34" charset="0"/>
                <a:cs typeface="Arial" panose="020B0604020202020204" pitchFamily="34" charset="0"/>
              </a:rPr>
              <a:t>at</a:t>
            </a:r>
            <a:r>
              <a:rPr sz="3200" spc="-120"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all</a:t>
            </a:r>
            <a:r>
              <a:rPr lang="en-US" sz="3200" dirty="0">
                <a:latin typeface="Arial" panose="020B0604020202020204" pitchFamily="34" charset="0"/>
                <a:cs typeface="Arial" panose="020B0604020202020204" pitchFamily="34" charset="0"/>
              </a:rPr>
              <a:t> t</a:t>
            </a:r>
            <a:r>
              <a:rPr sz="3200" dirty="0">
                <a:latin typeface="Arial" panose="020B0604020202020204" pitchFamily="34" charset="0"/>
                <a:cs typeface="Arial" panose="020B0604020202020204" pitchFamily="34" charset="0"/>
              </a:rPr>
              <a:t>imes</a:t>
            </a:r>
          </a:p>
        </p:txBody>
      </p:sp>
    </p:spTree>
    <p:extLst>
      <p:ext uri="{BB962C8B-B14F-4D97-AF65-F5344CB8AC3E}">
        <p14:creationId xmlns:p14="http://schemas.microsoft.com/office/powerpoint/2010/main" val="4125621326"/>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Important</a:t>
            </a:r>
            <a:r>
              <a:rPr lang="en-US" sz="3600" b="1" spc="-90" dirty="0"/>
              <a:t> </a:t>
            </a:r>
            <a:r>
              <a:rPr lang="en-US" sz="3600" b="1" dirty="0"/>
              <a:t>Reminders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27</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69771" y="6273004"/>
            <a:ext cx="8125097"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599149"/>
            <a:ext cx="10972799" cy="4370427"/>
          </a:xfrm>
          <a:prstGeom prst="rect">
            <a:avLst/>
          </a:prstGeom>
        </p:spPr>
        <p:txBody>
          <a:bodyPr vert="horz" wrap="square" lIns="0" tIns="0" rIns="0" bIns="0" rtlCol="0">
            <a:spAutoFit/>
          </a:bodyPr>
          <a:lstStyle/>
          <a:p>
            <a:pPr marL="12700">
              <a:lnSpc>
                <a:spcPct val="100000"/>
              </a:lnSpc>
              <a:tabLst>
                <a:tab pos="355600" algn="l"/>
              </a:tabLst>
            </a:pPr>
            <a:r>
              <a:rPr lang="en-US" sz="3200" dirty="0">
                <a:latin typeface="Arial"/>
                <a:cs typeface="Arial"/>
              </a:rPr>
              <a:t>Radio Watch</a:t>
            </a:r>
          </a:p>
          <a:p>
            <a:pPr marL="812800" lvl="1" indent="-342900">
              <a:buChar char="•"/>
              <a:tabLst>
                <a:tab pos="355600" algn="l"/>
              </a:tabLst>
            </a:pPr>
            <a:endParaRPr lang="en-US" sz="2800" dirty="0">
              <a:latin typeface="Arial"/>
              <a:cs typeface="Arial"/>
            </a:endParaRPr>
          </a:p>
          <a:p>
            <a:pPr marL="812800" lvl="1" indent="-342900">
              <a:buChar char="•"/>
              <a:tabLst>
                <a:tab pos="355600" algn="l"/>
              </a:tabLst>
            </a:pPr>
            <a:r>
              <a:rPr lang="en-US" sz="2800" dirty="0"/>
              <a:t>All vessels equipped with a VHF marine radiotelephone must maintain a watch on channel 16 whenever the radio is not being used to communicate. </a:t>
            </a:r>
            <a:r>
              <a:rPr lang="en-US" sz="2800" dirty="0" smtClean="0"/>
              <a:t>See </a:t>
            </a:r>
            <a:r>
              <a:rPr lang="en-US" sz="2800" dirty="0"/>
              <a:t>National SAR Manual (COMDTINST M16130.2F) </a:t>
            </a:r>
            <a:r>
              <a:rPr lang="en-US" sz="2800" dirty="0" smtClean="0"/>
              <a:t>chapter </a:t>
            </a:r>
            <a:r>
              <a:rPr lang="en-US" sz="2800" dirty="0"/>
              <a:t>2 / SAR </a:t>
            </a:r>
            <a:r>
              <a:rPr lang="en-US" sz="2800" dirty="0" smtClean="0"/>
              <a:t>Communications, Paragraph 2.5.6 </a:t>
            </a:r>
            <a:r>
              <a:rPr lang="en-US" sz="2800" dirty="0"/>
              <a:t>Channel 16 Monitoring Requirements (page 2-29</a:t>
            </a:r>
            <a:r>
              <a:rPr lang="en-US" sz="2800" dirty="0" smtClean="0"/>
              <a:t>)</a:t>
            </a:r>
          </a:p>
          <a:p>
            <a:pPr marL="812800" lvl="1" indent="-342900">
              <a:buChar char="•"/>
              <a:tabLst>
                <a:tab pos="355600" algn="l"/>
              </a:tabLst>
            </a:pPr>
            <a:endParaRPr lang="en-US" sz="2800" dirty="0"/>
          </a:p>
          <a:p>
            <a:pPr marL="812800" lvl="1" indent="-342900">
              <a:buChar char="•"/>
              <a:tabLst>
                <a:tab pos="355600" algn="l"/>
              </a:tabLst>
            </a:pPr>
            <a:r>
              <a:rPr lang="en-US" sz="2800" dirty="0" smtClean="0">
                <a:latin typeface="Arial"/>
                <a:cs typeface="Arial"/>
              </a:rPr>
              <a:t>Do </a:t>
            </a:r>
            <a:r>
              <a:rPr lang="en-US" sz="2800" dirty="0">
                <a:latin typeface="Arial"/>
                <a:cs typeface="Arial"/>
              </a:rPr>
              <a:t>not simply monitor your ops channel (use dual watch, scan, or 2</a:t>
            </a:r>
            <a:r>
              <a:rPr lang="en-US" sz="2800" baseline="30000" dirty="0">
                <a:latin typeface="Arial"/>
                <a:cs typeface="Arial"/>
              </a:rPr>
              <a:t>nd</a:t>
            </a:r>
            <a:r>
              <a:rPr lang="en-US" sz="2800" dirty="0">
                <a:latin typeface="Arial"/>
                <a:cs typeface="Arial"/>
              </a:rPr>
              <a:t> radio)</a:t>
            </a:r>
          </a:p>
        </p:txBody>
      </p:sp>
    </p:spTree>
    <p:extLst>
      <p:ext uri="{BB962C8B-B14F-4D97-AF65-F5344CB8AC3E}">
        <p14:creationId xmlns:p14="http://schemas.microsoft.com/office/powerpoint/2010/main" val="285820627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Important</a:t>
            </a:r>
            <a:r>
              <a:rPr lang="en-US" sz="3600" b="1" spc="-90" dirty="0"/>
              <a:t> </a:t>
            </a:r>
            <a:r>
              <a:rPr lang="en-US" sz="3600" b="1" dirty="0"/>
              <a:t>Reminders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28</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78330" y="6248398"/>
            <a:ext cx="8020595"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604628"/>
            <a:ext cx="10972799" cy="3508653"/>
          </a:xfrm>
          <a:prstGeom prst="rect">
            <a:avLst/>
          </a:prstGeom>
        </p:spPr>
        <p:txBody>
          <a:bodyPr vert="horz" wrap="square" lIns="0" tIns="0" rIns="0" bIns="0" rtlCol="0">
            <a:spAutoFit/>
          </a:bodyPr>
          <a:lstStyle/>
          <a:p>
            <a:pPr marL="12700">
              <a:lnSpc>
                <a:spcPct val="100000"/>
              </a:lnSpc>
              <a:tabLst>
                <a:tab pos="355600" algn="l"/>
              </a:tabLst>
            </a:pPr>
            <a:r>
              <a:rPr lang="en-US" sz="3200" dirty="0">
                <a:latin typeface="Arial"/>
                <a:cs typeface="Arial"/>
              </a:rPr>
              <a:t>Radio Communications</a:t>
            </a:r>
          </a:p>
          <a:p>
            <a:pPr marL="812800" lvl="1" indent="-342900">
              <a:buChar char="•"/>
              <a:tabLst>
                <a:tab pos="355600" algn="l"/>
              </a:tabLst>
            </a:pPr>
            <a:endParaRPr lang="en-US" sz="2800" dirty="0">
              <a:latin typeface="Arial"/>
              <a:cs typeface="Arial"/>
            </a:endParaRPr>
          </a:p>
          <a:p>
            <a:pPr marL="812800" lvl="1" indent="-342900">
              <a:buChar char="•"/>
              <a:tabLst>
                <a:tab pos="355600" algn="l"/>
              </a:tabLst>
            </a:pPr>
            <a:r>
              <a:rPr lang="en-US" sz="2800" dirty="0">
                <a:latin typeface="Arial"/>
                <a:cs typeface="Arial"/>
              </a:rPr>
              <a:t>In all radio communications, we are to act as professionals</a:t>
            </a:r>
          </a:p>
          <a:p>
            <a:pPr marL="812800" lvl="1" indent="-342900">
              <a:buChar char="•"/>
              <a:tabLst>
                <a:tab pos="355600" algn="l"/>
              </a:tabLst>
            </a:pPr>
            <a:endParaRPr lang="en-US" sz="2800" dirty="0">
              <a:latin typeface="Arial"/>
              <a:cs typeface="Arial"/>
            </a:endParaRPr>
          </a:p>
          <a:p>
            <a:pPr marL="812800" lvl="1" indent="-342900">
              <a:buChar char="•"/>
              <a:tabLst>
                <a:tab pos="355600" algn="l"/>
              </a:tabLst>
            </a:pPr>
            <a:r>
              <a:rPr lang="en-US" sz="2800" dirty="0">
                <a:latin typeface="Arial"/>
                <a:cs typeface="Arial"/>
              </a:rPr>
              <a:t>At no time shall we make reference to ethnicity, race, gender, sexual orientation or religious affiliations in radio transmissions </a:t>
            </a:r>
          </a:p>
          <a:p>
            <a:pPr marL="812800" lvl="1" indent="-342900">
              <a:buChar char="•"/>
              <a:tabLst>
                <a:tab pos="355600" algn="l"/>
              </a:tabLst>
            </a:pPr>
            <a:endParaRPr lang="en-US" sz="2800" dirty="0">
              <a:latin typeface="Arial"/>
              <a:cs typeface="Arial"/>
            </a:endParaRPr>
          </a:p>
          <a:p>
            <a:pPr marL="812800" lvl="1" indent="-342900">
              <a:buChar char="•"/>
              <a:tabLst>
                <a:tab pos="355600" algn="l"/>
              </a:tabLst>
            </a:pPr>
            <a:r>
              <a:rPr lang="en-US" sz="2800" dirty="0">
                <a:latin typeface="Arial"/>
                <a:cs typeface="Arial"/>
              </a:rPr>
              <a:t>This is a zero tolerance policy and must be strictly adhered to</a:t>
            </a:r>
          </a:p>
        </p:txBody>
      </p:sp>
    </p:spTree>
    <p:extLst>
      <p:ext uri="{BB962C8B-B14F-4D97-AF65-F5344CB8AC3E}">
        <p14:creationId xmlns:p14="http://schemas.microsoft.com/office/powerpoint/2010/main" val="2547366061"/>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spc="-5" dirty="0"/>
              <a:t>“Happen </a:t>
            </a:r>
            <a:r>
              <a:rPr lang="en-US" sz="3600" b="1" spc="-10" dirty="0"/>
              <a:t>Upon”</a:t>
            </a:r>
            <a:r>
              <a:rPr lang="en-US" sz="3600" b="1" spc="-55" dirty="0"/>
              <a:t> </a:t>
            </a:r>
            <a:r>
              <a:rPr lang="en-US" sz="3600" b="1" spc="-5" dirty="0"/>
              <a:t>Policy</a:t>
            </a:r>
            <a:r>
              <a:rPr lang="en-US" sz="3600" b="1" spc="-5" dirty="0">
                <a:latin typeface="MS PGothic"/>
                <a:cs typeface="MS PGothic"/>
              </a:rPr>
              <a:t> </a:t>
            </a:r>
            <a:r>
              <a:rPr lang="en-US" sz="3600" spc="-5" dirty="0">
                <a:latin typeface="MS PGothic"/>
                <a:cs typeface="MS PGothic"/>
              </a:rPr>
              <a:t>R</a:t>
            </a:r>
            <a:r>
              <a:rPr lang="en-US" sz="3600" b="1" spc="-5" dirty="0"/>
              <a:t>e</a:t>
            </a:r>
            <a:r>
              <a:rPr lang="en-US" sz="3600" b="1" spc="-20" dirty="0"/>
              <a:t>m</a:t>
            </a:r>
            <a:r>
              <a:rPr lang="en-US" sz="3600" b="1" spc="-5" dirty="0"/>
              <a:t>ind</a:t>
            </a:r>
            <a:r>
              <a:rPr lang="en-US" sz="3600" b="1" spc="-20" dirty="0"/>
              <a:t>e</a:t>
            </a:r>
            <a:r>
              <a:rPr lang="en-US" sz="3600" b="1" spc="-5" dirty="0"/>
              <a:t>r</a:t>
            </a:r>
            <a:endParaRPr lang="en-US" sz="3600" b="1"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29</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13016" y="6249711"/>
            <a:ext cx="8164287"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8" name="object 8"/>
          <p:cNvSpPr txBox="1"/>
          <p:nvPr/>
        </p:nvSpPr>
        <p:spPr>
          <a:xfrm>
            <a:off x="609601" y="1601687"/>
            <a:ext cx="11016342" cy="4293483"/>
          </a:xfrm>
          <a:prstGeom prst="rect">
            <a:avLst/>
          </a:prstGeom>
        </p:spPr>
        <p:txBody>
          <a:bodyPr vert="horz" wrap="square" lIns="0" tIns="0" rIns="0" bIns="0" rtlCol="0">
            <a:spAutoFit/>
          </a:bodyPr>
          <a:lstStyle/>
          <a:p>
            <a:pPr marL="12700" marR="5080">
              <a:lnSpc>
                <a:spcPct val="100000"/>
              </a:lnSpc>
              <a:tabLst>
                <a:tab pos="354965" algn="l"/>
                <a:tab pos="355600" algn="l"/>
              </a:tabLst>
            </a:pPr>
            <a:r>
              <a:rPr sz="3200" spc="-5" dirty="0">
                <a:latin typeface="Arial" panose="020B0604020202020204" pitchFamily="34" charset="0"/>
                <a:cs typeface="Arial" panose="020B0604020202020204" pitchFamily="34" charset="0"/>
              </a:rPr>
              <a:t>If you discover a vessel </a:t>
            </a:r>
            <a:r>
              <a:rPr sz="3200" dirty="0">
                <a:latin typeface="Arial" panose="020B0604020202020204" pitchFamily="34" charset="0"/>
                <a:cs typeface="Arial" panose="020B0604020202020204" pitchFamily="34" charset="0"/>
              </a:rPr>
              <a:t>during routine patrol that requests assistance </a:t>
            </a:r>
            <a:r>
              <a:rPr sz="3200" b="1" spc="-5" dirty="0">
                <a:latin typeface="Arial" panose="020B0604020202020204" pitchFamily="34" charset="0"/>
                <a:cs typeface="Arial" panose="020B0604020202020204" pitchFamily="34" charset="0"/>
              </a:rPr>
              <a:t>and</a:t>
            </a:r>
            <a:r>
              <a:rPr sz="3200" spc="-5"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that vessel </a:t>
            </a:r>
            <a:r>
              <a:rPr sz="3200" b="1" u="sng" spc="-5" dirty="0">
                <a:latin typeface="Arial" panose="020B0604020202020204" pitchFamily="34" charset="0"/>
                <a:cs typeface="Arial" panose="020B0604020202020204" pitchFamily="34" charset="0"/>
              </a:rPr>
              <a:t>has not</a:t>
            </a:r>
            <a:r>
              <a:rPr sz="3200" b="1" spc="-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been in </a:t>
            </a:r>
            <a:r>
              <a:rPr sz="3200" dirty="0">
                <a:latin typeface="Arial" panose="020B0604020202020204" pitchFamily="34" charset="0"/>
                <a:cs typeface="Arial" panose="020B0604020202020204" pitchFamily="34" charset="0"/>
              </a:rPr>
              <a:t>contact </a:t>
            </a:r>
            <a:r>
              <a:rPr sz="3200" spc="-5" dirty="0">
                <a:latin typeface="Arial" panose="020B0604020202020204" pitchFamily="34" charset="0"/>
                <a:cs typeface="Arial" panose="020B0604020202020204" pitchFamily="34" charset="0"/>
              </a:rPr>
              <a:t>with the Coast Guard or a private tow</a:t>
            </a:r>
            <a:r>
              <a:rPr sz="3200" spc="-45"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service</a:t>
            </a:r>
            <a:r>
              <a:rPr sz="2800" dirty="0">
                <a:latin typeface="Arial" panose="020B0604020202020204" pitchFamily="34" charset="0"/>
                <a:cs typeface="Arial" panose="020B0604020202020204" pitchFamily="34" charset="0"/>
              </a:rPr>
              <a:t>:</a:t>
            </a:r>
          </a:p>
          <a:p>
            <a:pPr marL="756285" lvl="1" indent="-286385">
              <a:lnSpc>
                <a:spcPct val="100000"/>
              </a:lnSpc>
              <a:spcBef>
                <a:spcPts val="590"/>
              </a:spcBef>
              <a:buChar char="–"/>
              <a:tabLst>
                <a:tab pos="756920" algn="l"/>
              </a:tabLst>
            </a:pPr>
            <a:r>
              <a:rPr sz="2800" spc="-5" dirty="0">
                <a:latin typeface="Arial" panose="020B0604020202020204" pitchFamily="34" charset="0"/>
                <a:cs typeface="Arial" panose="020B0604020202020204" pitchFamily="34" charset="0"/>
              </a:rPr>
              <a:t>You may render assistance including </a:t>
            </a:r>
            <a:r>
              <a:rPr sz="2800" dirty="0">
                <a:latin typeface="Arial" panose="020B0604020202020204" pitchFamily="34" charset="0"/>
                <a:cs typeface="Arial" panose="020B0604020202020204" pitchFamily="34" charset="0"/>
              </a:rPr>
              <a:t>tow if</a:t>
            </a:r>
            <a:r>
              <a:rPr sz="2800" spc="90" dirty="0">
                <a:latin typeface="Arial" panose="020B0604020202020204" pitchFamily="34" charset="0"/>
                <a:cs typeface="Arial" panose="020B0604020202020204" pitchFamily="34" charset="0"/>
              </a:rPr>
              <a:t> </a:t>
            </a:r>
            <a:r>
              <a:rPr sz="2800" spc="-5" dirty="0" smtClean="0">
                <a:latin typeface="Arial" panose="020B0604020202020204" pitchFamily="34" charset="0"/>
                <a:cs typeface="Arial" panose="020B0604020202020204" pitchFamily="34" charset="0"/>
              </a:rPr>
              <a:t>capable</a:t>
            </a:r>
            <a:endParaRPr sz="2800" dirty="0">
              <a:latin typeface="Arial" panose="020B0604020202020204" pitchFamily="34" charset="0"/>
              <a:cs typeface="Arial" panose="020B0604020202020204" pitchFamily="34" charset="0"/>
            </a:endParaRPr>
          </a:p>
          <a:p>
            <a:pPr marL="756285" marR="175260" lvl="1" indent="-286385">
              <a:lnSpc>
                <a:spcPct val="100000"/>
              </a:lnSpc>
              <a:spcBef>
                <a:spcPts val="575"/>
              </a:spcBef>
              <a:buChar char="–"/>
              <a:tabLst>
                <a:tab pos="756920" algn="l"/>
              </a:tabLst>
            </a:pPr>
            <a:r>
              <a:rPr sz="2800" spc="-5" dirty="0">
                <a:latin typeface="Arial" panose="020B0604020202020204" pitchFamily="34" charset="0"/>
                <a:cs typeface="Arial" panose="020B0604020202020204" pitchFamily="34" charset="0"/>
              </a:rPr>
              <a:t>Notify </a:t>
            </a:r>
            <a:r>
              <a:rPr sz="2800" dirty="0">
                <a:latin typeface="Arial" panose="020B0604020202020204" pitchFamily="34" charset="0"/>
                <a:cs typeface="Arial" panose="020B0604020202020204" pitchFamily="34" charset="0"/>
              </a:rPr>
              <a:t>the </a:t>
            </a:r>
            <a:r>
              <a:rPr sz="2800" spc="-5" dirty="0">
                <a:latin typeface="Arial" panose="020B0604020202020204" pitchFamily="34" charset="0"/>
                <a:cs typeface="Arial" panose="020B0604020202020204" pitchFamily="34" charset="0"/>
              </a:rPr>
              <a:t>Operational Commander, identity </a:t>
            </a:r>
            <a:r>
              <a:rPr lang="en-US" sz="2800" spc="-5" dirty="0">
                <a:latin typeface="Arial" panose="020B0604020202020204" pitchFamily="34" charset="0"/>
                <a:cs typeface="Arial" panose="020B0604020202020204" pitchFamily="34" charset="0"/>
              </a:rPr>
              <a:t>the</a:t>
            </a:r>
            <a:r>
              <a:rPr sz="2800" spc="-5" dirty="0">
                <a:latin typeface="Arial" panose="020B0604020202020204" pitchFamily="34" charset="0"/>
                <a:cs typeface="Arial" panose="020B0604020202020204" pitchFamily="34" charset="0"/>
              </a:rPr>
              <a:t> location </a:t>
            </a:r>
            <a:r>
              <a:rPr lang="en-US" sz="2800" spc="-5" dirty="0">
                <a:latin typeface="Arial" panose="020B0604020202020204" pitchFamily="34" charset="0"/>
                <a:cs typeface="Arial" panose="020B0604020202020204" pitchFamily="34" charset="0"/>
              </a:rPr>
              <a:t>and identity </a:t>
            </a:r>
            <a:r>
              <a:rPr sz="2800" dirty="0">
                <a:latin typeface="Arial" panose="020B0604020202020204" pitchFamily="34" charset="0"/>
                <a:cs typeface="Arial" panose="020B0604020202020204" pitchFamily="34" charset="0"/>
              </a:rPr>
              <a:t>of </a:t>
            </a:r>
            <a:r>
              <a:rPr lang="en-US" sz="2800" dirty="0">
                <a:latin typeface="Arial" panose="020B0604020202020204" pitchFamily="34" charset="0"/>
                <a:cs typeface="Arial" panose="020B0604020202020204" pitchFamily="34" charset="0"/>
              </a:rPr>
              <a:t>the </a:t>
            </a:r>
            <a:r>
              <a:rPr sz="2800" spc="-5" dirty="0">
                <a:latin typeface="Arial" panose="020B0604020202020204" pitchFamily="34" charset="0"/>
                <a:cs typeface="Arial" panose="020B0604020202020204" pitchFamily="34" charset="0"/>
              </a:rPr>
              <a:t>vessel and </a:t>
            </a:r>
            <a:r>
              <a:rPr lang="en-US" sz="2800" spc="-5" dirty="0">
                <a:latin typeface="Arial" panose="020B0604020202020204" pitchFamily="34" charset="0"/>
                <a:cs typeface="Arial" panose="020B0604020202020204" pitchFamily="34" charset="0"/>
              </a:rPr>
              <a:t>the intended</a:t>
            </a:r>
            <a:r>
              <a:rPr sz="2800" spc="-5" dirty="0">
                <a:latin typeface="Arial" panose="020B0604020202020204" pitchFamily="34" charset="0"/>
                <a:cs typeface="Arial" panose="020B0604020202020204" pitchFamily="34" charset="0"/>
              </a:rPr>
              <a:t> towing</a:t>
            </a:r>
            <a:r>
              <a:rPr sz="2800" spc="125" dirty="0">
                <a:latin typeface="Arial" panose="020B0604020202020204" pitchFamily="34" charset="0"/>
                <a:cs typeface="Arial" panose="020B0604020202020204" pitchFamily="34" charset="0"/>
              </a:rPr>
              <a:t> </a:t>
            </a:r>
            <a:r>
              <a:rPr lang="en-US" sz="2800" spc="125" dirty="0" smtClean="0">
                <a:latin typeface="Arial" panose="020B0604020202020204" pitchFamily="34" charset="0"/>
                <a:cs typeface="Arial" panose="020B0604020202020204" pitchFamily="34" charset="0"/>
              </a:rPr>
              <a:t>destination</a:t>
            </a:r>
            <a:endParaRPr sz="2800" dirty="0">
              <a:latin typeface="Arial" panose="020B0604020202020204" pitchFamily="34" charset="0"/>
              <a:cs typeface="Arial" panose="020B0604020202020204" pitchFamily="34" charset="0"/>
            </a:endParaRPr>
          </a:p>
          <a:p>
            <a:pPr marL="756285" marR="567690" lvl="1" indent="-286385" algn="just">
              <a:lnSpc>
                <a:spcPct val="100000"/>
              </a:lnSpc>
              <a:spcBef>
                <a:spcPts val="575"/>
              </a:spcBef>
              <a:buChar char="–"/>
              <a:tabLst>
                <a:tab pos="756920" algn="l"/>
              </a:tabLst>
            </a:pPr>
            <a:r>
              <a:rPr sz="2800" dirty="0">
                <a:latin typeface="Arial" panose="020B0604020202020204" pitchFamily="34" charset="0"/>
                <a:cs typeface="Arial" panose="020B0604020202020204" pitchFamily="34" charset="0"/>
              </a:rPr>
              <a:t>If </a:t>
            </a:r>
            <a:r>
              <a:rPr sz="2800" spc="-5" dirty="0">
                <a:latin typeface="Arial" panose="020B0604020202020204" pitchFamily="34" charset="0"/>
                <a:cs typeface="Arial" panose="020B0604020202020204" pitchFamily="34" charset="0"/>
              </a:rPr>
              <a:t>vessel is in danger and you are unable </a:t>
            </a:r>
            <a:r>
              <a:rPr sz="2800" dirty="0">
                <a:latin typeface="Arial" panose="020B0604020202020204" pitchFamily="34" charset="0"/>
                <a:cs typeface="Arial" panose="020B0604020202020204" pitchFamily="34" charset="0"/>
              </a:rPr>
              <a:t>to </a:t>
            </a:r>
            <a:r>
              <a:rPr sz="2800" spc="-5" dirty="0">
                <a:latin typeface="Arial" panose="020B0604020202020204" pitchFamily="34" charset="0"/>
                <a:cs typeface="Arial" panose="020B0604020202020204" pitchFamily="34" charset="0"/>
              </a:rPr>
              <a:t>safely </a:t>
            </a:r>
            <a:r>
              <a:rPr sz="2800" dirty="0">
                <a:latin typeface="Arial" panose="020B0604020202020204" pitchFamily="34" charset="0"/>
                <a:cs typeface="Arial" panose="020B0604020202020204" pitchFamily="34" charset="0"/>
              </a:rPr>
              <a:t>tow, you may </a:t>
            </a:r>
            <a:r>
              <a:rPr sz="2800" spc="-5" dirty="0">
                <a:latin typeface="Arial" panose="020B0604020202020204" pitchFamily="34" charset="0"/>
                <a:cs typeface="Arial" panose="020B0604020202020204" pitchFamily="34" charset="0"/>
              </a:rPr>
              <a:t>endeavor </a:t>
            </a:r>
            <a:r>
              <a:rPr sz="2800" dirty="0">
                <a:latin typeface="Arial" panose="020B0604020202020204" pitchFamily="34" charset="0"/>
                <a:cs typeface="Arial" panose="020B0604020202020204" pitchFamily="34" charset="0"/>
              </a:rPr>
              <a:t>to </a:t>
            </a:r>
            <a:r>
              <a:rPr sz="2800" spc="-5" dirty="0">
                <a:latin typeface="Arial" panose="020B0604020202020204" pitchFamily="34" charset="0"/>
                <a:cs typeface="Arial" panose="020B0604020202020204" pitchFamily="34" charset="0"/>
              </a:rPr>
              <a:t>safely </a:t>
            </a:r>
            <a:r>
              <a:rPr sz="2800" dirty="0">
                <a:latin typeface="Arial" panose="020B0604020202020204" pitchFamily="34" charset="0"/>
                <a:cs typeface="Arial" panose="020B0604020202020204" pitchFamily="34" charset="0"/>
              </a:rPr>
              <a:t>remove </a:t>
            </a:r>
            <a:r>
              <a:rPr sz="2800" spc="-5" dirty="0">
                <a:latin typeface="Arial" panose="020B0604020202020204" pitchFamily="34" charset="0"/>
                <a:cs typeface="Arial" panose="020B0604020202020204" pitchFamily="34" charset="0"/>
              </a:rPr>
              <a:t>persons </a:t>
            </a:r>
            <a:r>
              <a:rPr sz="2800" dirty="0">
                <a:latin typeface="Arial" panose="020B0604020202020204" pitchFamily="34" charset="0"/>
                <a:cs typeface="Arial" panose="020B0604020202020204" pitchFamily="34" charset="0"/>
              </a:rPr>
              <a:t>from the </a:t>
            </a:r>
            <a:r>
              <a:rPr sz="2800" spc="-5" dirty="0">
                <a:latin typeface="Arial" panose="020B0604020202020204" pitchFamily="34" charset="0"/>
                <a:cs typeface="Arial" panose="020B0604020202020204" pitchFamily="34" charset="0"/>
              </a:rPr>
              <a:t>vessel until additional help can arrive on </a:t>
            </a:r>
            <a:r>
              <a:rPr sz="2800" spc="-5" dirty="0" smtClean="0">
                <a:latin typeface="Arial" panose="020B0604020202020204" pitchFamily="34" charset="0"/>
                <a:cs typeface="Arial" panose="020B0604020202020204" pitchFamily="34" charset="0"/>
              </a:rPr>
              <a:t>scene</a:t>
            </a:r>
            <a:endParaRP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54650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2" cstate="print"/>
            <a:stretch>
              <a:fillRect/>
            </a:stretch>
          </a:blipFill>
        </p:spPr>
        <p:txBody>
          <a:bodyPr wrap="square" lIns="0" tIns="0" rIns="0" bIns="0" rtlCol="0"/>
          <a:lstStyle/>
          <a:p>
            <a:endParaRPr dirty="0"/>
          </a:p>
        </p:txBody>
      </p:sp>
      <p:sp>
        <p:nvSpPr>
          <p:cNvPr id="9" name="object 9"/>
          <p:cNvSpPr txBox="1"/>
          <p:nvPr/>
        </p:nvSpPr>
        <p:spPr>
          <a:xfrm>
            <a:off x="11294194" y="6290385"/>
            <a:ext cx="200660" cy="224790"/>
          </a:xfrm>
          <a:prstGeom prst="rect">
            <a:avLst/>
          </a:prstGeom>
        </p:spPr>
        <p:txBody>
          <a:bodyPr vert="horz" wrap="square" lIns="0" tIns="0" rIns="0" bIns="0" rtlCol="0">
            <a:spAutoFit/>
          </a:bodyPr>
          <a:lstStyle/>
          <a:p>
            <a:pPr marL="25400">
              <a:lnSpc>
                <a:spcPts val="1650"/>
              </a:lnSpc>
            </a:pPr>
            <a:fld id="{81D60167-4931-47E6-BA6A-407CBD079E47}" type="slidenum">
              <a:rPr sz="1400" dirty="0">
                <a:solidFill>
                  <a:srgbClr val="000099"/>
                </a:solidFill>
                <a:latin typeface="Arial"/>
                <a:cs typeface="Arial"/>
              </a:rPr>
              <a:t>3</a:t>
            </a:fld>
            <a:endParaRPr sz="1400" dirty="0">
              <a:latin typeface="Arial"/>
              <a:cs typeface="Arial"/>
            </a:endParaRPr>
          </a:p>
        </p:txBody>
      </p:sp>
      <p:sp>
        <p:nvSpPr>
          <p:cNvPr id="5" name="Title 4"/>
          <p:cNvSpPr>
            <a:spLocks noGrp="1"/>
          </p:cNvSpPr>
          <p:nvPr>
            <p:ph type="title"/>
          </p:nvPr>
        </p:nvSpPr>
        <p:spPr/>
        <p:txBody>
          <a:bodyPr>
            <a:normAutofit/>
          </a:bodyPr>
          <a:lstStyle/>
          <a:p>
            <a:pPr algn="r"/>
            <a:r>
              <a:rPr lang="en-US" sz="3600" b="1" dirty="0"/>
              <a:t>Ground</a:t>
            </a:r>
            <a:r>
              <a:rPr lang="en-US" sz="3600" b="1" spc="-70" dirty="0"/>
              <a:t> </a:t>
            </a:r>
            <a:r>
              <a:rPr lang="en-US" sz="3600" b="1" spc="-5" dirty="0"/>
              <a:t>Rules</a:t>
            </a:r>
            <a:endParaRPr lang="en-US" sz="3600" dirty="0"/>
          </a:p>
        </p:txBody>
      </p:sp>
      <p:sp>
        <p:nvSpPr>
          <p:cNvPr id="10" name="object 10"/>
          <p:cNvSpPr txBox="1">
            <a:spLocks noGrp="1"/>
          </p:cNvSpPr>
          <p:nvPr>
            <p:ph type="ftr" sz="quarter" idx="4294967295"/>
          </p:nvPr>
        </p:nvSpPr>
        <p:spPr>
          <a:xfrm>
            <a:off x="2991393" y="6402780"/>
            <a:ext cx="7236823"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8" name="object 8"/>
          <p:cNvSpPr txBox="1"/>
          <p:nvPr/>
        </p:nvSpPr>
        <p:spPr>
          <a:xfrm>
            <a:off x="706204" y="1544460"/>
            <a:ext cx="10688320" cy="3926716"/>
          </a:xfrm>
          <a:prstGeom prst="rect">
            <a:avLst/>
          </a:prstGeom>
        </p:spPr>
        <p:txBody>
          <a:bodyPr vert="horz" wrap="square" lIns="0" tIns="0" rIns="0" bIns="0" rtlCol="0">
            <a:spAutoFit/>
          </a:bodyPr>
          <a:lstStyle/>
          <a:p>
            <a:pPr marL="355600" indent="-342900">
              <a:lnSpc>
                <a:spcPts val="3650"/>
              </a:lnSpc>
              <a:buChar char="•"/>
              <a:tabLst>
                <a:tab pos="354965" algn="l"/>
                <a:tab pos="355600" algn="l"/>
              </a:tabLst>
            </a:pPr>
            <a:r>
              <a:rPr sz="3200" spc="-5" dirty="0">
                <a:latin typeface="Arial"/>
                <a:cs typeface="Arial"/>
              </a:rPr>
              <a:t>This Workshop should </a:t>
            </a:r>
            <a:r>
              <a:rPr sz="3200" dirty="0">
                <a:latin typeface="Arial"/>
                <a:cs typeface="Arial"/>
              </a:rPr>
              <a:t>be </a:t>
            </a:r>
            <a:r>
              <a:rPr sz="3200" spc="-5" dirty="0">
                <a:effectLst>
                  <a:outerShdw blurRad="38100" dist="38100" dir="2700000" algn="tl">
                    <a:srgbClr val="000000">
                      <a:alpha val="43137"/>
                    </a:srgbClr>
                  </a:outerShdw>
                </a:effectLst>
                <a:latin typeface="Arial"/>
                <a:cs typeface="Arial"/>
              </a:rPr>
              <a:t>Interactive</a:t>
            </a:r>
            <a:r>
              <a:rPr sz="3200" spc="-5" dirty="0">
                <a:latin typeface="Arial"/>
                <a:cs typeface="Arial"/>
              </a:rPr>
              <a:t>,</a:t>
            </a:r>
            <a:r>
              <a:rPr sz="3200" spc="-35" dirty="0">
                <a:latin typeface="Arial"/>
                <a:cs typeface="Arial"/>
              </a:rPr>
              <a:t> </a:t>
            </a:r>
            <a:r>
              <a:rPr sz="3200" dirty="0">
                <a:latin typeface="Arial"/>
                <a:cs typeface="Arial"/>
              </a:rPr>
              <a:t>NOT</a:t>
            </a:r>
          </a:p>
          <a:p>
            <a:pPr marL="355600">
              <a:lnSpc>
                <a:spcPts val="3650"/>
              </a:lnSpc>
            </a:pPr>
            <a:r>
              <a:rPr sz="3200" spc="-5" dirty="0">
                <a:latin typeface="Arial"/>
                <a:cs typeface="Arial"/>
              </a:rPr>
              <a:t>all</a:t>
            </a:r>
            <a:r>
              <a:rPr sz="3200" spc="-85" dirty="0">
                <a:latin typeface="Arial"/>
                <a:cs typeface="Arial"/>
              </a:rPr>
              <a:t> </a:t>
            </a:r>
            <a:r>
              <a:rPr lang="en-US" sz="3200" spc="-85" dirty="0">
                <a:latin typeface="Arial"/>
                <a:cs typeface="Arial"/>
              </a:rPr>
              <a:t>l</a:t>
            </a:r>
            <a:r>
              <a:rPr sz="3200" dirty="0">
                <a:latin typeface="Arial"/>
                <a:cs typeface="Arial"/>
              </a:rPr>
              <a:t>ecture</a:t>
            </a:r>
          </a:p>
          <a:p>
            <a:pPr marL="756285" lvl="1" indent="-286385">
              <a:lnSpc>
                <a:spcPct val="100000"/>
              </a:lnSpc>
              <a:spcBef>
                <a:spcPts val="350"/>
              </a:spcBef>
              <a:buChar char="–"/>
              <a:tabLst>
                <a:tab pos="756920" algn="l"/>
              </a:tabLst>
            </a:pPr>
            <a:r>
              <a:rPr sz="2800" spc="-5" dirty="0">
                <a:latin typeface="Arial"/>
                <a:cs typeface="Arial"/>
              </a:rPr>
              <a:t>Ask</a:t>
            </a:r>
            <a:r>
              <a:rPr sz="2800" spc="-65" dirty="0">
                <a:latin typeface="Arial"/>
                <a:cs typeface="Arial"/>
              </a:rPr>
              <a:t> </a:t>
            </a:r>
            <a:r>
              <a:rPr sz="2800" spc="-5" dirty="0">
                <a:latin typeface="Arial"/>
                <a:cs typeface="Arial"/>
              </a:rPr>
              <a:t>Questions</a:t>
            </a:r>
            <a:endParaRPr sz="2800" dirty="0">
              <a:latin typeface="Arial"/>
              <a:cs typeface="Arial"/>
            </a:endParaRPr>
          </a:p>
          <a:p>
            <a:pPr marL="756285" lvl="1" indent="-286385">
              <a:lnSpc>
                <a:spcPct val="100000"/>
              </a:lnSpc>
              <a:spcBef>
                <a:spcPts val="334"/>
              </a:spcBef>
              <a:buChar char="–"/>
              <a:tabLst>
                <a:tab pos="756920" algn="l"/>
              </a:tabLst>
            </a:pPr>
            <a:r>
              <a:rPr sz="2800" spc="-5" dirty="0">
                <a:latin typeface="Arial"/>
                <a:cs typeface="Arial"/>
              </a:rPr>
              <a:t>Answer</a:t>
            </a:r>
            <a:r>
              <a:rPr sz="2800" spc="-25" dirty="0">
                <a:latin typeface="Arial"/>
                <a:cs typeface="Arial"/>
              </a:rPr>
              <a:t> </a:t>
            </a:r>
            <a:r>
              <a:rPr sz="2800" spc="-5" dirty="0">
                <a:latin typeface="Arial"/>
                <a:cs typeface="Arial"/>
              </a:rPr>
              <a:t>questions</a:t>
            </a:r>
            <a:endParaRPr sz="2800" dirty="0">
              <a:latin typeface="Arial"/>
              <a:cs typeface="Arial"/>
            </a:endParaRPr>
          </a:p>
          <a:p>
            <a:pPr marL="756285" lvl="1" indent="-286385">
              <a:lnSpc>
                <a:spcPct val="100000"/>
              </a:lnSpc>
              <a:spcBef>
                <a:spcPts val="340"/>
              </a:spcBef>
              <a:buChar char="–"/>
              <a:tabLst>
                <a:tab pos="756920" algn="l"/>
              </a:tabLst>
            </a:pPr>
            <a:r>
              <a:rPr sz="2800" spc="-5" dirty="0">
                <a:latin typeface="Arial"/>
                <a:cs typeface="Arial"/>
              </a:rPr>
              <a:t>Share</a:t>
            </a:r>
            <a:r>
              <a:rPr sz="2800" spc="-60" dirty="0">
                <a:latin typeface="Arial"/>
                <a:cs typeface="Arial"/>
              </a:rPr>
              <a:t> </a:t>
            </a:r>
            <a:r>
              <a:rPr sz="2800" dirty="0">
                <a:latin typeface="Arial"/>
                <a:cs typeface="Arial"/>
              </a:rPr>
              <a:t>experiences</a:t>
            </a:r>
            <a:r>
              <a:rPr lang="en-US" sz="2800" dirty="0">
                <a:latin typeface="Arial"/>
                <a:cs typeface="Arial"/>
              </a:rPr>
              <a:t> (keep between the buoys)</a:t>
            </a:r>
            <a:endParaRPr sz="2800" dirty="0">
              <a:latin typeface="Arial"/>
              <a:cs typeface="Arial"/>
            </a:endParaRPr>
          </a:p>
          <a:p>
            <a:pPr marL="756285" lvl="1" indent="-286385">
              <a:lnSpc>
                <a:spcPct val="100000"/>
              </a:lnSpc>
              <a:spcBef>
                <a:spcPts val="335"/>
              </a:spcBef>
              <a:buChar char="–"/>
              <a:tabLst>
                <a:tab pos="756920" algn="l"/>
              </a:tabLst>
            </a:pPr>
            <a:r>
              <a:rPr sz="2800" spc="-5" dirty="0">
                <a:latin typeface="Arial"/>
                <a:cs typeface="Arial"/>
              </a:rPr>
              <a:t>Share</a:t>
            </a:r>
            <a:r>
              <a:rPr sz="2800" spc="-70" dirty="0">
                <a:latin typeface="Arial"/>
                <a:cs typeface="Arial"/>
              </a:rPr>
              <a:t> </a:t>
            </a:r>
            <a:r>
              <a:rPr sz="2800" dirty="0">
                <a:latin typeface="Arial"/>
                <a:cs typeface="Arial"/>
              </a:rPr>
              <a:t>Insights</a:t>
            </a:r>
          </a:p>
          <a:p>
            <a:pPr marL="12700">
              <a:lnSpc>
                <a:spcPct val="100000"/>
              </a:lnSpc>
              <a:spcBef>
                <a:spcPts val="365"/>
              </a:spcBef>
              <a:tabLst>
                <a:tab pos="354965" algn="l"/>
                <a:tab pos="355600" algn="l"/>
              </a:tabLst>
            </a:pPr>
            <a:endParaRPr lang="en-US" sz="3200" spc="-5" dirty="0">
              <a:latin typeface="Arial"/>
              <a:cs typeface="Arial"/>
            </a:endParaRPr>
          </a:p>
          <a:p>
            <a:pPr marL="469900" lvl="1" algn="ctr">
              <a:spcBef>
                <a:spcPts val="365"/>
              </a:spcBef>
              <a:tabLst>
                <a:tab pos="354965" algn="l"/>
                <a:tab pos="355600" algn="l"/>
              </a:tabLst>
            </a:pPr>
            <a:r>
              <a:rPr sz="3200" spc="-5" dirty="0">
                <a:solidFill>
                  <a:srgbClr val="00B050"/>
                </a:solidFill>
                <a:latin typeface="Arial"/>
                <a:cs typeface="Arial"/>
              </a:rPr>
              <a:t>Participate</a:t>
            </a:r>
            <a:r>
              <a:rPr lang="en-US" sz="3200" spc="-5" dirty="0">
                <a:solidFill>
                  <a:srgbClr val="00B050"/>
                </a:solidFill>
                <a:latin typeface="Arial"/>
                <a:cs typeface="Arial"/>
              </a:rPr>
              <a:t>     </a:t>
            </a:r>
            <a:r>
              <a:rPr sz="3200" spc="-5" dirty="0">
                <a:solidFill>
                  <a:srgbClr val="00B050"/>
                </a:solidFill>
                <a:latin typeface="Arial"/>
                <a:cs typeface="Arial"/>
              </a:rPr>
              <a:t>Participate</a:t>
            </a:r>
            <a:r>
              <a:rPr lang="en-US" sz="3200" spc="-5" dirty="0">
                <a:solidFill>
                  <a:srgbClr val="00B050"/>
                </a:solidFill>
                <a:latin typeface="Arial"/>
                <a:cs typeface="Arial"/>
              </a:rPr>
              <a:t>     </a:t>
            </a:r>
            <a:r>
              <a:rPr sz="3200" spc="-5" dirty="0">
                <a:solidFill>
                  <a:srgbClr val="00B050"/>
                </a:solidFill>
                <a:latin typeface="Arial"/>
                <a:cs typeface="Arial"/>
              </a:rPr>
              <a:t>Participate</a:t>
            </a:r>
            <a:endParaRPr sz="3200" dirty="0">
              <a:solidFill>
                <a:srgbClr val="00B050"/>
              </a:solidFill>
              <a:latin typeface="Arial"/>
              <a:cs typeface="Arial"/>
            </a:endParaRPr>
          </a:p>
        </p:txBody>
      </p:sp>
    </p:spTree>
    <p:extLst>
      <p:ext uri="{BB962C8B-B14F-4D97-AF65-F5344CB8AC3E}">
        <p14:creationId xmlns:p14="http://schemas.microsoft.com/office/powerpoint/2010/main" val="3181119090"/>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2" name="Title 1"/>
          <p:cNvSpPr>
            <a:spLocks noGrp="1"/>
          </p:cNvSpPr>
          <p:nvPr>
            <p:ph type="title"/>
          </p:nvPr>
        </p:nvSpPr>
        <p:spPr>
          <a:xfrm>
            <a:off x="1695452" y="148046"/>
            <a:ext cx="9886950" cy="1143000"/>
          </a:xfrm>
        </p:spPr>
        <p:txBody>
          <a:bodyPr>
            <a:normAutofit/>
          </a:bodyPr>
          <a:lstStyle/>
          <a:p>
            <a:r>
              <a:rPr lang="en-US" sz="3600" spc="-5" dirty="0"/>
              <a:t>“Happen </a:t>
            </a:r>
            <a:r>
              <a:rPr lang="en-US" sz="3600" spc="-10" dirty="0"/>
              <a:t>Upon”</a:t>
            </a:r>
            <a:r>
              <a:rPr lang="en-US" sz="3600" spc="-55" dirty="0"/>
              <a:t> </a:t>
            </a:r>
            <a:r>
              <a:rPr lang="en-US" sz="3600" spc="-5" dirty="0"/>
              <a:t>Policy</a:t>
            </a:r>
            <a:r>
              <a:rPr lang="en-US" sz="3600" spc="-5" dirty="0">
                <a:latin typeface="MS PGothic"/>
                <a:cs typeface="MS PGothic"/>
              </a:rPr>
              <a:t> R</a:t>
            </a:r>
            <a:r>
              <a:rPr lang="en-US" sz="3600" spc="-5" dirty="0"/>
              <a:t>e</a:t>
            </a:r>
            <a:r>
              <a:rPr lang="en-US" sz="3600" spc="-20" dirty="0"/>
              <a:t>m</a:t>
            </a:r>
            <a:r>
              <a:rPr lang="en-US" sz="3600" spc="-5" dirty="0"/>
              <a:t>ind</a:t>
            </a:r>
            <a:r>
              <a:rPr lang="en-US" sz="3600" spc="-20" dirty="0"/>
              <a:t>e</a:t>
            </a:r>
            <a:r>
              <a:rPr lang="en-US" sz="3600" spc="-5" dirty="0"/>
              <a:t>r (</a:t>
            </a:r>
            <a:r>
              <a:rPr lang="en-US" sz="3600" spc="-5" dirty="0" err="1"/>
              <a:t>Con’t</a:t>
            </a:r>
            <a:r>
              <a:rPr lang="en-US" sz="3600" spc="-5" dirty="0"/>
              <a:t>)</a:t>
            </a:r>
            <a:endParaRPr lang="en-US" sz="3600" b="1" dirty="0"/>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30</a:t>
            </a:fld>
            <a:endParaRPr lang="en-US" altLang="en-US" sz="1400" b="1" dirty="0">
              <a:solidFill>
                <a:srgbClr val="000099"/>
              </a:solidFill>
            </a:endParaRPr>
          </a:p>
        </p:txBody>
      </p:sp>
      <p:sp>
        <p:nvSpPr>
          <p:cNvPr id="9" name="object 9"/>
          <p:cNvSpPr txBox="1">
            <a:spLocks noGrp="1"/>
          </p:cNvSpPr>
          <p:nvPr>
            <p:ph type="ftr" sz="quarter" idx="4294967295"/>
          </p:nvPr>
        </p:nvSpPr>
        <p:spPr>
          <a:xfrm>
            <a:off x="2978331" y="6248398"/>
            <a:ext cx="8216537"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7" name="object 7"/>
          <p:cNvSpPr txBox="1"/>
          <p:nvPr/>
        </p:nvSpPr>
        <p:spPr>
          <a:xfrm>
            <a:off x="609601" y="1601686"/>
            <a:ext cx="10972799" cy="4198650"/>
          </a:xfrm>
          <a:prstGeom prst="rect">
            <a:avLst/>
          </a:prstGeom>
        </p:spPr>
        <p:txBody>
          <a:bodyPr vert="horz" wrap="square" lIns="0" tIns="0" rIns="0" bIns="0" rtlCol="0">
            <a:spAutoFit/>
          </a:bodyPr>
          <a:lstStyle/>
          <a:p>
            <a:pPr marL="756285" lvl="1" indent="-286385">
              <a:lnSpc>
                <a:spcPct val="100000"/>
              </a:lnSpc>
              <a:spcBef>
                <a:spcPts val="635"/>
              </a:spcBef>
              <a:buChar char="–"/>
              <a:tabLst>
                <a:tab pos="756920" algn="l"/>
              </a:tabLst>
            </a:pPr>
            <a:r>
              <a:rPr sz="2800" dirty="0">
                <a:latin typeface="Arial" panose="020B0604020202020204" pitchFamily="34" charset="0"/>
                <a:cs typeface="Arial" panose="020B0604020202020204" pitchFamily="34" charset="0"/>
              </a:rPr>
              <a:t>Coxswain </a:t>
            </a:r>
            <a:r>
              <a:rPr lang="en-US" sz="2800" dirty="0">
                <a:latin typeface="Arial" panose="020B0604020202020204" pitchFamily="34" charset="0"/>
                <a:cs typeface="Arial" panose="020B0604020202020204" pitchFamily="34" charset="0"/>
              </a:rPr>
              <a:t>decides</a:t>
            </a:r>
            <a:r>
              <a:rPr sz="2800" dirty="0">
                <a:latin typeface="Arial" panose="020B0604020202020204" pitchFamily="34" charset="0"/>
                <a:cs typeface="Arial" panose="020B0604020202020204" pitchFamily="34" charset="0"/>
              </a:rPr>
              <a:t> on whether or</a:t>
            </a:r>
            <a:r>
              <a:rPr sz="2800" spc="-6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not</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to assist</a:t>
            </a:r>
            <a:r>
              <a:rPr sz="2800" spc="-8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vessel</a:t>
            </a:r>
            <a:r>
              <a:rPr lang="en-US" sz="2800" dirty="0">
                <a:latin typeface="Arial" panose="020B0604020202020204" pitchFamily="34" charset="0"/>
                <a:cs typeface="Arial" panose="020B0604020202020204" pitchFamily="34" charset="0"/>
              </a:rPr>
              <a:t> b</a:t>
            </a:r>
            <a:r>
              <a:rPr sz="2800" dirty="0">
                <a:latin typeface="Arial" panose="020B0604020202020204" pitchFamily="34" charset="0"/>
                <a:cs typeface="Arial" panose="020B0604020202020204" pitchFamily="34" charset="0"/>
              </a:rPr>
              <a:t>ased on consultation with crew and</a:t>
            </a:r>
            <a:r>
              <a:rPr sz="2800" spc="-60" dirty="0">
                <a:latin typeface="Arial" panose="020B0604020202020204" pitchFamily="34" charset="0"/>
                <a:cs typeface="Arial" panose="020B0604020202020204" pitchFamily="34" charset="0"/>
              </a:rPr>
              <a:t> </a:t>
            </a:r>
            <a:r>
              <a:rPr lang="en-US" sz="2800" spc="-60" dirty="0">
                <a:latin typeface="Arial" panose="020B0604020202020204" pitchFamily="34" charset="0"/>
                <a:cs typeface="Arial" panose="020B0604020202020204" pitchFamily="34" charset="0"/>
              </a:rPr>
              <a:t>risk</a:t>
            </a:r>
            <a:r>
              <a:rPr sz="2800" dirty="0">
                <a:latin typeface="Arial" panose="020B0604020202020204" pitchFamily="34" charset="0"/>
                <a:cs typeface="Arial" panose="020B0604020202020204" pitchFamily="34" charset="0"/>
              </a:rPr>
              <a:t> </a:t>
            </a:r>
            <a:r>
              <a:rPr sz="2800" dirty="0" smtClean="0">
                <a:latin typeface="Arial" panose="020B0604020202020204" pitchFamily="34" charset="0"/>
                <a:cs typeface="Arial" panose="020B0604020202020204" pitchFamily="34" charset="0"/>
              </a:rPr>
              <a:t>assessment</a:t>
            </a:r>
            <a:endParaRPr lang="en-US" sz="2800" dirty="0">
              <a:latin typeface="Arial" panose="020B0604020202020204" pitchFamily="34" charset="0"/>
              <a:cs typeface="Arial" panose="020B0604020202020204" pitchFamily="34" charset="0"/>
            </a:endParaRPr>
          </a:p>
          <a:p>
            <a:pPr marL="756285" lvl="1" indent="-286385">
              <a:lnSpc>
                <a:spcPct val="100000"/>
              </a:lnSpc>
              <a:spcBef>
                <a:spcPts val="635"/>
              </a:spcBef>
              <a:buChar char="–"/>
              <a:tabLst>
                <a:tab pos="756920" algn="l"/>
              </a:tabLst>
            </a:pPr>
            <a:endParaRPr lang="en-US" sz="2800" dirty="0">
              <a:latin typeface="Arial" panose="020B0604020202020204" pitchFamily="34" charset="0"/>
              <a:cs typeface="Arial" panose="020B0604020202020204" pitchFamily="34" charset="0"/>
            </a:endParaRPr>
          </a:p>
          <a:p>
            <a:pPr marL="756285" marR="90805" lvl="1" indent="-286385">
              <a:lnSpc>
                <a:spcPct val="100800"/>
              </a:lnSpc>
              <a:spcBef>
                <a:spcPts val="600"/>
              </a:spcBef>
              <a:buChar char="–"/>
              <a:tabLst>
                <a:tab pos="756920" algn="l"/>
              </a:tabLst>
            </a:pPr>
            <a:r>
              <a:rPr sz="2800" dirty="0">
                <a:latin typeface="Arial" panose="020B0604020202020204" pitchFamily="34" charset="0"/>
                <a:cs typeface="Arial" panose="020B0604020202020204" pitchFamily="34" charset="0"/>
              </a:rPr>
              <a:t>Inform </a:t>
            </a:r>
            <a:r>
              <a:rPr lang="en-US" sz="2800" dirty="0">
                <a:latin typeface="Arial" panose="020B0604020202020204" pitchFamily="34" charset="0"/>
                <a:cs typeface="Arial" panose="020B0604020202020204" pitchFamily="34" charset="0"/>
              </a:rPr>
              <a:t>your OIA</a:t>
            </a:r>
            <a:r>
              <a:rPr sz="2800" spc="-5"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of your intentions, not “ask for permission to</a:t>
            </a:r>
            <a:r>
              <a:rPr sz="2800" spc="-4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tow</a:t>
            </a:r>
            <a:r>
              <a:rPr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a:p>
            <a:pPr marL="756285" marR="90805" lvl="1" indent="-286385">
              <a:lnSpc>
                <a:spcPct val="100800"/>
              </a:lnSpc>
              <a:spcBef>
                <a:spcPts val="600"/>
              </a:spcBef>
              <a:buChar char="–"/>
              <a:tabLst>
                <a:tab pos="756920" algn="l"/>
              </a:tabLst>
            </a:pPr>
            <a:endParaRPr lang="en-US" sz="2800" dirty="0">
              <a:latin typeface="Arial" panose="020B0604020202020204" pitchFamily="34" charset="0"/>
              <a:cs typeface="Arial" panose="020B0604020202020204" pitchFamily="34" charset="0"/>
            </a:endParaRPr>
          </a:p>
          <a:p>
            <a:pPr marL="756285" marR="182245" lvl="1" indent="-286385">
              <a:lnSpc>
                <a:spcPct val="100000"/>
              </a:lnSpc>
              <a:spcBef>
                <a:spcPts val="595"/>
              </a:spcBef>
              <a:buChar char="–"/>
              <a:tabLst>
                <a:tab pos="756920" algn="l"/>
              </a:tabLst>
            </a:pPr>
            <a:r>
              <a:rPr sz="2800" dirty="0">
                <a:latin typeface="Arial" panose="020B0604020202020204" pitchFamily="34" charset="0"/>
                <a:cs typeface="Arial" panose="020B0604020202020204" pitchFamily="34" charset="0"/>
              </a:rPr>
              <a:t>The CG SMC </a:t>
            </a:r>
            <a:r>
              <a:rPr lang="en-US" sz="2800" dirty="0">
                <a:latin typeface="Arial" panose="020B0604020202020204" pitchFamily="34" charset="0"/>
                <a:cs typeface="Arial" panose="020B0604020202020204" pitchFamily="34" charset="0"/>
              </a:rPr>
              <a:t>or OIA </a:t>
            </a:r>
            <a:r>
              <a:rPr sz="2800" dirty="0">
                <a:latin typeface="Arial" panose="020B0604020202020204" pitchFamily="34" charset="0"/>
                <a:cs typeface="Arial" panose="020B0604020202020204" pitchFamily="34" charset="0"/>
              </a:rPr>
              <a:t>may override your decision if warranted by an evaluation of </a:t>
            </a:r>
            <a:r>
              <a:rPr sz="2800" spc="-5" dirty="0">
                <a:latin typeface="Arial" panose="020B0604020202020204" pitchFamily="34" charset="0"/>
                <a:cs typeface="Arial" panose="020B0604020202020204" pitchFamily="34" charset="0"/>
              </a:rPr>
              <a:t>the </a:t>
            </a:r>
            <a:r>
              <a:rPr sz="2800" dirty="0">
                <a:latin typeface="Arial" panose="020B0604020202020204" pitchFamily="34" charset="0"/>
                <a:cs typeface="Arial" panose="020B0604020202020204" pitchFamily="34" charset="0"/>
              </a:rPr>
              <a:t>circumstances or if your facility is needed on a higher priority </a:t>
            </a:r>
            <a:r>
              <a:rPr sz="2800" dirty="0" smtClean="0">
                <a:latin typeface="Arial" panose="020B0604020202020204" pitchFamily="34" charset="0"/>
                <a:cs typeface="Arial" panose="020B0604020202020204" pitchFamily="34" charset="0"/>
              </a:rPr>
              <a:t>task</a:t>
            </a:r>
            <a:endParaRP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426998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4" name="Title 3"/>
          <p:cNvSpPr>
            <a:spLocks noGrp="1"/>
          </p:cNvSpPr>
          <p:nvPr>
            <p:ph type="title"/>
          </p:nvPr>
        </p:nvSpPr>
        <p:spPr/>
        <p:txBody>
          <a:bodyPr>
            <a:normAutofit/>
          </a:bodyPr>
          <a:lstStyle/>
          <a:p>
            <a:pPr algn="r"/>
            <a:r>
              <a:rPr lang="en-US" sz="3600" b="1" dirty="0">
                <a:latin typeface="Arial" panose="020B0604020202020204" pitchFamily="34" charset="0"/>
                <a:cs typeface="Arial" panose="020B0604020202020204" pitchFamily="34" charset="0"/>
              </a:rPr>
              <a:t>Assistance to Auxiliary Facilities</a:t>
            </a:r>
          </a:p>
        </p:txBody>
      </p:sp>
      <p:sp>
        <p:nvSpPr>
          <p:cNvPr id="11"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31</a:t>
            </a:fld>
            <a:endParaRPr lang="en-US" altLang="en-US" sz="1400" b="1" dirty="0">
              <a:solidFill>
                <a:srgbClr val="000099"/>
              </a:solidFill>
            </a:endParaRPr>
          </a:p>
        </p:txBody>
      </p:sp>
      <p:sp>
        <p:nvSpPr>
          <p:cNvPr id="9" name="object 9"/>
          <p:cNvSpPr txBox="1">
            <a:spLocks noGrp="1"/>
          </p:cNvSpPr>
          <p:nvPr>
            <p:ph type="ftr" sz="quarter" idx="4294967295"/>
          </p:nvPr>
        </p:nvSpPr>
        <p:spPr>
          <a:xfrm>
            <a:off x="3004457" y="6248398"/>
            <a:ext cx="8020593"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sp>
        <p:nvSpPr>
          <p:cNvPr id="7" name="object 7"/>
          <p:cNvSpPr txBox="1"/>
          <p:nvPr/>
        </p:nvSpPr>
        <p:spPr>
          <a:xfrm>
            <a:off x="609600" y="1578635"/>
            <a:ext cx="10972800" cy="3833357"/>
          </a:xfrm>
          <a:prstGeom prst="rect">
            <a:avLst/>
          </a:prstGeom>
        </p:spPr>
        <p:txBody>
          <a:bodyPr vert="horz" wrap="square" lIns="0" tIns="0" rIns="0" bIns="0" rtlCol="0">
            <a:spAutoFit/>
          </a:bodyPr>
          <a:lstStyle/>
          <a:p>
            <a:pPr marL="355600" marR="5080" indent="-342900">
              <a:lnSpc>
                <a:spcPct val="90000"/>
              </a:lnSpc>
              <a:buChar char="•"/>
              <a:tabLst>
                <a:tab pos="354965" algn="l"/>
                <a:tab pos="355600" algn="l"/>
              </a:tabLst>
            </a:pPr>
            <a:r>
              <a:rPr sz="3200" dirty="0">
                <a:latin typeface="Arial" panose="020B0604020202020204" pitchFamily="34" charset="0"/>
                <a:cs typeface="Arial" panose="020B0604020202020204" pitchFamily="34" charset="0"/>
              </a:rPr>
              <a:t>Coast Guard resources or Auxiliary </a:t>
            </a:r>
            <a:r>
              <a:rPr sz="3200" spc="-5" dirty="0">
                <a:latin typeface="Arial" panose="020B0604020202020204" pitchFamily="34" charset="0"/>
                <a:cs typeface="Arial" panose="020B0604020202020204" pitchFamily="34" charset="0"/>
              </a:rPr>
              <a:t>facilities may </a:t>
            </a:r>
            <a:r>
              <a:rPr sz="3200" dirty="0">
                <a:latin typeface="Arial" panose="020B0604020202020204" pitchFamily="34" charset="0"/>
                <a:cs typeface="Arial" panose="020B0604020202020204" pitchFamily="34" charset="0"/>
              </a:rPr>
              <a:t>be used to </a:t>
            </a:r>
            <a:r>
              <a:rPr sz="3200" spc="-5" dirty="0">
                <a:latin typeface="Arial" panose="020B0604020202020204" pitchFamily="34" charset="0"/>
                <a:cs typeface="Arial" panose="020B0604020202020204" pitchFamily="34" charset="0"/>
              </a:rPr>
              <a:t>help Auxiliary facilities </a:t>
            </a:r>
            <a:r>
              <a:rPr sz="3200" dirty="0">
                <a:latin typeface="Arial" panose="020B0604020202020204" pitchFamily="34" charset="0"/>
                <a:cs typeface="Arial" panose="020B0604020202020204" pitchFamily="34" charset="0"/>
              </a:rPr>
              <a:t>in </a:t>
            </a:r>
            <a:r>
              <a:rPr sz="3200" spc="-5" dirty="0">
                <a:latin typeface="Arial" panose="020B0604020202020204" pitchFamily="34" charset="0"/>
                <a:cs typeface="Arial" panose="020B0604020202020204" pitchFamily="34" charset="0"/>
              </a:rPr>
              <a:t>need </a:t>
            </a:r>
            <a:r>
              <a:rPr sz="3200" spc="-10" dirty="0">
                <a:latin typeface="Arial" panose="020B0604020202020204" pitchFamily="34" charset="0"/>
                <a:cs typeface="Arial" panose="020B0604020202020204" pitchFamily="34" charset="0"/>
              </a:rPr>
              <a:t>of </a:t>
            </a:r>
            <a:r>
              <a:rPr sz="3200" dirty="0">
                <a:latin typeface="Arial" panose="020B0604020202020204" pitchFamily="34" charset="0"/>
                <a:cs typeface="Arial" panose="020B0604020202020204" pitchFamily="34" charset="0"/>
              </a:rPr>
              <a:t>assistance at </a:t>
            </a:r>
            <a:r>
              <a:rPr sz="3200" spc="-5" dirty="0">
                <a:latin typeface="Arial" panose="020B0604020202020204" pitchFamily="34" charset="0"/>
                <a:cs typeface="Arial" panose="020B0604020202020204" pitchFamily="34" charset="0"/>
              </a:rPr>
              <a:t>any</a:t>
            </a:r>
            <a:r>
              <a:rPr sz="3200" spc="-60" dirty="0">
                <a:latin typeface="Arial" panose="020B0604020202020204" pitchFamily="34" charset="0"/>
                <a:cs typeface="Arial" panose="020B0604020202020204" pitchFamily="34" charset="0"/>
              </a:rPr>
              <a:t> </a:t>
            </a:r>
            <a:r>
              <a:rPr sz="3200" spc="-5" dirty="0" smtClean="0">
                <a:latin typeface="Arial" panose="020B0604020202020204" pitchFamily="34" charset="0"/>
                <a:cs typeface="Arial" panose="020B0604020202020204" pitchFamily="34" charset="0"/>
              </a:rPr>
              <a:t>time</a:t>
            </a:r>
            <a:endParaRPr sz="3200" dirty="0">
              <a:latin typeface="Arial" panose="020B0604020202020204" pitchFamily="34" charset="0"/>
              <a:cs typeface="Arial" panose="020B0604020202020204" pitchFamily="34" charset="0"/>
            </a:endParaRPr>
          </a:p>
          <a:p>
            <a:pPr marL="355600" marR="975360" indent="-342900">
              <a:lnSpc>
                <a:spcPct val="90000"/>
              </a:lnSpc>
              <a:spcBef>
                <a:spcPts val="600"/>
              </a:spcBef>
              <a:buChar char="•"/>
              <a:tabLst>
                <a:tab pos="355600" algn="l"/>
              </a:tabLst>
            </a:pPr>
            <a:endParaRPr lang="en-US" sz="3200" dirty="0">
              <a:latin typeface="Arial" panose="020B0604020202020204" pitchFamily="34" charset="0"/>
              <a:cs typeface="Arial" panose="020B0604020202020204" pitchFamily="34" charset="0"/>
            </a:endParaRPr>
          </a:p>
          <a:p>
            <a:pPr marL="355600" marR="975360" indent="-342900">
              <a:lnSpc>
                <a:spcPct val="90000"/>
              </a:lnSpc>
              <a:spcBef>
                <a:spcPts val="600"/>
              </a:spcBef>
              <a:buChar char="•"/>
              <a:tabLst>
                <a:tab pos="355600" algn="l"/>
              </a:tabLst>
            </a:pPr>
            <a:r>
              <a:rPr sz="3200" dirty="0">
                <a:latin typeface="Arial" panose="020B0604020202020204" pitchFamily="34" charset="0"/>
                <a:cs typeface="Arial" panose="020B0604020202020204" pitchFamily="34" charset="0"/>
              </a:rPr>
              <a:t>An </a:t>
            </a:r>
            <a:r>
              <a:rPr sz="3200" spc="-5" dirty="0">
                <a:latin typeface="Arial" panose="020B0604020202020204" pitchFamily="34" charset="0"/>
                <a:cs typeface="Arial" panose="020B0604020202020204" pitchFamily="34" charset="0"/>
              </a:rPr>
              <a:t>Auxiliary Facility </a:t>
            </a:r>
            <a:r>
              <a:rPr sz="3200" dirty="0">
                <a:latin typeface="Arial" panose="020B0604020202020204" pitchFamily="34" charset="0"/>
                <a:cs typeface="Arial" panose="020B0604020202020204" pitchFamily="34" charset="0"/>
              </a:rPr>
              <a:t>is </a:t>
            </a:r>
            <a:r>
              <a:rPr sz="3200" spc="-5" dirty="0">
                <a:latin typeface="Arial" panose="020B0604020202020204" pitchFamily="34" charset="0"/>
                <a:cs typeface="Arial" panose="020B0604020202020204" pitchFamily="34" charset="0"/>
              </a:rPr>
              <a:t>defined </a:t>
            </a:r>
            <a:r>
              <a:rPr sz="3200" dirty="0">
                <a:latin typeface="Arial" panose="020B0604020202020204" pitchFamily="34" charset="0"/>
                <a:cs typeface="Arial" panose="020B0604020202020204" pitchFamily="34" charset="0"/>
              </a:rPr>
              <a:t>as an </a:t>
            </a:r>
            <a:r>
              <a:rPr sz="3200" spc="-5" dirty="0">
                <a:latin typeface="Arial" panose="020B0604020202020204" pitchFamily="34" charset="0"/>
                <a:cs typeface="Arial" panose="020B0604020202020204" pitchFamily="34" charset="0"/>
              </a:rPr>
              <a:t>Operational Facility </a:t>
            </a:r>
            <a:r>
              <a:rPr sz="3200" dirty="0">
                <a:latin typeface="Arial" panose="020B0604020202020204" pitchFamily="34" charset="0"/>
                <a:cs typeface="Arial" panose="020B0604020202020204" pitchFamily="34" charset="0"/>
              </a:rPr>
              <a:t>having a</a:t>
            </a:r>
            <a:r>
              <a:rPr sz="3200" spc="-50"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current </a:t>
            </a:r>
            <a:r>
              <a:rPr sz="3200" dirty="0">
                <a:latin typeface="Arial" panose="020B0604020202020204" pitchFamily="34" charset="0"/>
                <a:cs typeface="Arial" panose="020B0604020202020204" pitchFamily="34" charset="0"/>
              </a:rPr>
              <a:t>accepted </a:t>
            </a:r>
            <a:r>
              <a:rPr sz="3200" spc="-5" dirty="0">
                <a:latin typeface="Arial" panose="020B0604020202020204" pitchFamily="34" charset="0"/>
                <a:cs typeface="Arial" panose="020B0604020202020204" pitchFamily="34" charset="0"/>
              </a:rPr>
              <a:t>offer </a:t>
            </a:r>
            <a:r>
              <a:rPr sz="3200" dirty="0">
                <a:latin typeface="Arial" panose="020B0604020202020204" pitchFamily="34" charset="0"/>
                <a:cs typeface="Arial" panose="020B0604020202020204" pitchFamily="34" charset="0"/>
              </a:rPr>
              <a:t>of use </a:t>
            </a:r>
            <a:r>
              <a:rPr sz="3200" spc="-5" dirty="0">
                <a:latin typeface="Arial" panose="020B0604020202020204" pitchFamily="34" charset="0"/>
                <a:cs typeface="Arial" panose="020B0604020202020204" pitchFamily="34" charset="0"/>
              </a:rPr>
              <a:t>whether</a:t>
            </a:r>
            <a:r>
              <a:rPr sz="3200" spc="-125" dirty="0">
                <a:latin typeface="Arial" panose="020B0604020202020204" pitchFamily="34" charset="0"/>
                <a:cs typeface="Arial" panose="020B0604020202020204" pitchFamily="34" charset="0"/>
              </a:rPr>
              <a:t> </a:t>
            </a:r>
            <a:r>
              <a:rPr lang="en-US" sz="3200" spc="-5" dirty="0">
                <a:latin typeface="Arial" panose="020B0604020202020204" pitchFamily="34" charset="0"/>
                <a:cs typeface="Arial" panose="020B0604020202020204" pitchFamily="34" charset="0"/>
              </a:rPr>
              <a:t>u</a:t>
            </a:r>
            <a:r>
              <a:rPr sz="3200" spc="-5" dirty="0">
                <a:latin typeface="Arial" panose="020B0604020202020204" pitchFamily="34" charset="0"/>
                <a:cs typeface="Arial" panose="020B0604020202020204" pitchFamily="34" charset="0"/>
              </a:rPr>
              <a:t>nder </a:t>
            </a:r>
            <a:r>
              <a:rPr sz="3200" dirty="0">
                <a:latin typeface="Arial" panose="020B0604020202020204" pitchFamily="34" charset="0"/>
                <a:cs typeface="Arial" panose="020B0604020202020204" pitchFamily="34" charset="0"/>
              </a:rPr>
              <a:t>orders or</a:t>
            </a:r>
            <a:r>
              <a:rPr sz="3200" spc="-120" dirty="0">
                <a:latin typeface="Arial" panose="020B0604020202020204" pitchFamily="34" charset="0"/>
                <a:cs typeface="Arial" panose="020B0604020202020204" pitchFamily="34" charset="0"/>
              </a:rPr>
              <a:t> </a:t>
            </a:r>
            <a:r>
              <a:rPr sz="3200" spc="-5" dirty="0" smtClean="0">
                <a:latin typeface="Arial" panose="020B0604020202020204" pitchFamily="34" charset="0"/>
                <a:cs typeface="Arial" panose="020B0604020202020204" pitchFamily="34" charset="0"/>
              </a:rPr>
              <a:t>not</a:t>
            </a:r>
            <a:endParaRPr lang="en-US" sz="3200" spc="-5" dirty="0">
              <a:latin typeface="Arial" panose="020B0604020202020204" pitchFamily="34" charset="0"/>
              <a:cs typeface="Arial" panose="020B0604020202020204" pitchFamily="34" charset="0"/>
            </a:endParaRPr>
          </a:p>
          <a:p>
            <a:pPr marL="355600" marR="975360" indent="-342900">
              <a:lnSpc>
                <a:spcPct val="90000"/>
              </a:lnSpc>
              <a:spcBef>
                <a:spcPts val="600"/>
              </a:spcBef>
              <a:buChar char="•"/>
              <a:tabLst>
                <a:tab pos="355600" algn="l"/>
              </a:tabLst>
            </a:pPr>
            <a:endParaRPr sz="3200" dirty="0">
              <a:latin typeface="Arial" panose="020B0604020202020204" pitchFamily="34" charset="0"/>
              <a:cs typeface="Arial" panose="020B0604020202020204" pitchFamily="34" charset="0"/>
            </a:endParaRPr>
          </a:p>
          <a:p>
            <a:pPr marL="355600" indent="-342900">
              <a:lnSpc>
                <a:spcPts val="3650"/>
              </a:lnSpc>
              <a:spcBef>
                <a:spcPts val="215"/>
              </a:spcBef>
              <a:buChar char="•"/>
              <a:tabLst>
                <a:tab pos="354965" algn="l"/>
                <a:tab pos="355600" algn="l"/>
              </a:tabLst>
            </a:pPr>
            <a:r>
              <a:rPr sz="3200" dirty="0">
                <a:latin typeface="Arial" panose="020B0604020202020204" pitchFamily="34" charset="0"/>
                <a:cs typeface="Arial" panose="020B0604020202020204" pitchFamily="34" charset="0"/>
              </a:rPr>
              <a:t>It is NOT </a:t>
            </a:r>
            <a:r>
              <a:rPr sz="3200" spc="-5" dirty="0">
                <a:latin typeface="Arial" panose="020B0604020202020204" pitchFamily="34" charset="0"/>
                <a:cs typeface="Arial" panose="020B0604020202020204" pitchFamily="34" charset="0"/>
              </a:rPr>
              <a:t>just any boat </a:t>
            </a:r>
            <a:r>
              <a:rPr sz="3200" dirty="0">
                <a:latin typeface="Arial" panose="020B0604020202020204" pitchFamily="34" charset="0"/>
                <a:cs typeface="Arial" panose="020B0604020202020204" pitchFamily="34" charset="0"/>
              </a:rPr>
              <a:t>owned </a:t>
            </a:r>
            <a:r>
              <a:rPr sz="3200" spc="-5" dirty="0">
                <a:latin typeface="Arial" panose="020B0604020202020204" pitchFamily="34" charset="0"/>
                <a:cs typeface="Arial" panose="020B0604020202020204" pitchFamily="34" charset="0"/>
              </a:rPr>
              <a:t>by</a:t>
            </a:r>
            <a:r>
              <a:rPr sz="3200" spc="-110"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an</a:t>
            </a:r>
            <a:r>
              <a:rPr lang="en-US" sz="3200"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Auxiliary</a:t>
            </a:r>
            <a:r>
              <a:rPr sz="3200" spc="-90" dirty="0">
                <a:latin typeface="Arial" panose="020B0604020202020204" pitchFamily="34" charset="0"/>
                <a:cs typeface="Arial" panose="020B0604020202020204" pitchFamily="34" charset="0"/>
              </a:rPr>
              <a:t> </a:t>
            </a:r>
            <a:r>
              <a:rPr sz="3200" spc="-5" dirty="0" smtClean="0">
                <a:latin typeface="Arial" panose="020B0604020202020204" pitchFamily="34" charset="0"/>
                <a:cs typeface="Arial" panose="020B0604020202020204" pitchFamily="34" charset="0"/>
              </a:rPr>
              <a:t>member</a:t>
            </a:r>
            <a:endParaRP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802839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latin typeface="Arial" panose="020B0604020202020204" pitchFamily="34" charset="0"/>
                <a:cs typeface="Arial" panose="020B0604020202020204" pitchFamily="34" charset="0"/>
              </a:rPr>
              <a:t>Safety </a:t>
            </a:r>
            <a:r>
              <a:rPr lang="en-US" sz="3600" b="1" spc="-10" dirty="0">
                <a:latin typeface="Arial" panose="020B0604020202020204" pitchFamily="34" charset="0"/>
                <a:cs typeface="Arial" panose="020B0604020202020204" pitchFamily="34" charset="0"/>
              </a:rPr>
              <a:t>is </a:t>
            </a:r>
            <a:r>
              <a:rPr lang="en-US" sz="3600" b="1" dirty="0">
                <a:latin typeface="Arial" panose="020B0604020202020204" pitchFamily="34" charset="0"/>
                <a:cs typeface="Arial" panose="020B0604020202020204" pitchFamily="34" charset="0"/>
              </a:rPr>
              <a:t>ALWAYS </a:t>
            </a:r>
            <a:r>
              <a:rPr lang="en-US" sz="3600" b="1" u="sng" dirty="0">
                <a:solidFill>
                  <a:srgbClr val="00B050"/>
                </a:solidFill>
                <a:latin typeface="Arial" panose="020B0604020202020204" pitchFamily="34" charset="0"/>
                <a:cs typeface="Arial" panose="020B0604020202020204" pitchFamily="34" charset="0"/>
              </a:rPr>
              <a:t>Priority</a:t>
            </a:r>
            <a:r>
              <a:rPr lang="en-US" sz="3600" b="1" u="sng" spc="-35" dirty="0">
                <a:solidFill>
                  <a:srgbClr val="00B050"/>
                </a:solidFill>
                <a:latin typeface="Arial" panose="020B0604020202020204" pitchFamily="34" charset="0"/>
                <a:cs typeface="Arial" panose="020B0604020202020204" pitchFamily="34" charset="0"/>
              </a:rPr>
              <a:t> </a:t>
            </a:r>
            <a:r>
              <a:rPr lang="en-US" sz="3600" b="1" u="sng" dirty="0">
                <a:solidFill>
                  <a:srgbClr val="00B050"/>
                </a:solidFill>
                <a:latin typeface="Arial" panose="020B0604020202020204" pitchFamily="34" charset="0"/>
                <a:cs typeface="Arial" panose="020B0604020202020204" pitchFamily="34" charset="0"/>
              </a:rPr>
              <a:t>1</a:t>
            </a:r>
            <a:endParaRPr lang="en-US" sz="3600" u="sng" dirty="0">
              <a:solidFill>
                <a:srgbClr val="00B050"/>
              </a:solidFill>
              <a:latin typeface="Arial" panose="020B0604020202020204" pitchFamily="34" charset="0"/>
              <a:cs typeface="Arial" panose="020B0604020202020204" pitchFamily="34" charset="0"/>
            </a:endParaRP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32</a:t>
            </a:fld>
            <a:endParaRPr lang="en-US" altLang="en-US" sz="1400" b="1" dirty="0">
              <a:solidFill>
                <a:srgbClr val="000099"/>
              </a:solidFill>
            </a:endParaRPr>
          </a:p>
        </p:txBody>
      </p:sp>
      <p:sp>
        <p:nvSpPr>
          <p:cNvPr id="10" name="object 10"/>
          <p:cNvSpPr txBox="1">
            <a:spLocks noGrp="1"/>
          </p:cNvSpPr>
          <p:nvPr>
            <p:ph type="ftr" sz="quarter" idx="4294967295"/>
          </p:nvPr>
        </p:nvSpPr>
        <p:spPr>
          <a:xfrm>
            <a:off x="2991393" y="6297610"/>
            <a:ext cx="7876903"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511385" y="1539567"/>
            <a:ext cx="11358397" cy="4660250"/>
          </a:xfrm>
          <a:prstGeom prst="rect">
            <a:avLst/>
          </a:prstGeom>
        </p:spPr>
        <p:txBody>
          <a:bodyPr vert="horz" wrap="square" lIns="0" tIns="0" rIns="0" bIns="0" rtlCol="0">
            <a:spAutoFit/>
          </a:bodyPr>
          <a:lstStyle/>
          <a:p>
            <a:pPr marL="355600" marR="664210" indent="-342900">
              <a:lnSpc>
                <a:spcPct val="100000"/>
              </a:lnSpc>
              <a:buChar char="•"/>
              <a:tabLst>
                <a:tab pos="354965" algn="l"/>
                <a:tab pos="355600" algn="l"/>
              </a:tabLst>
            </a:pPr>
            <a:r>
              <a:rPr sz="3200" dirty="0">
                <a:latin typeface="Arial"/>
                <a:cs typeface="Arial"/>
              </a:rPr>
              <a:t>Remember </a:t>
            </a:r>
            <a:r>
              <a:rPr sz="3200" dirty="0">
                <a:solidFill>
                  <a:srgbClr val="00B050"/>
                </a:solidFill>
                <a:effectLst>
                  <a:outerShdw blurRad="38100" dist="38100" dir="2700000" algn="tl">
                    <a:srgbClr val="000000">
                      <a:alpha val="43137"/>
                    </a:srgbClr>
                  </a:outerShdw>
                </a:effectLst>
                <a:latin typeface="Arial"/>
                <a:cs typeface="Arial"/>
              </a:rPr>
              <a:t>safety of the crew</a:t>
            </a:r>
            <a:r>
              <a:rPr sz="3200" dirty="0">
                <a:latin typeface="Arial"/>
                <a:cs typeface="Arial"/>
              </a:rPr>
              <a:t>, the public, and</a:t>
            </a:r>
            <a:r>
              <a:rPr sz="3200" spc="-60" dirty="0">
                <a:latin typeface="Arial"/>
                <a:cs typeface="Arial"/>
              </a:rPr>
              <a:t> </a:t>
            </a:r>
            <a:r>
              <a:rPr sz="3200" dirty="0">
                <a:latin typeface="Arial"/>
                <a:cs typeface="Arial"/>
              </a:rPr>
              <a:t>the vessel are more important </a:t>
            </a:r>
            <a:r>
              <a:rPr sz="3200" spc="-5" dirty="0">
                <a:latin typeface="Arial"/>
                <a:cs typeface="Arial"/>
              </a:rPr>
              <a:t>than </a:t>
            </a:r>
            <a:r>
              <a:rPr sz="3200" dirty="0">
                <a:latin typeface="Arial"/>
                <a:cs typeface="Arial"/>
              </a:rPr>
              <a:t>the</a:t>
            </a:r>
            <a:r>
              <a:rPr sz="3200" spc="-20" dirty="0">
                <a:latin typeface="Arial"/>
                <a:cs typeface="Arial"/>
              </a:rPr>
              <a:t> </a:t>
            </a:r>
            <a:r>
              <a:rPr sz="3200" dirty="0">
                <a:latin typeface="Arial"/>
                <a:cs typeface="Arial"/>
              </a:rPr>
              <a:t>mission</a:t>
            </a:r>
          </a:p>
          <a:p>
            <a:pPr marL="355600" indent="-342900">
              <a:lnSpc>
                <a:spcPct val="100000"/>
              </a:lnSpc>
              <a:spcBef>
                <a:spcPts val="625"/>
              </a:spcBef>
              <a:buChar char="•"/>
              <a:tabLst>
                <a:tab pos="354965" algn="l"/>
                <a:tab pos="355600" algn="l"/>
              </a:tabLst>
            </a:pPr>
            <a:r>
              <a:rPr sz="3200" dirty="0">
                <a:latin typeface="Arial"/>
                <a:cs typeface="Arial"/>
              </a:rPr>
              <a:t>PLB (Personal Locator</a:t>
            </a:r>
            <a:r>
              <a:rPr sz="3200" spc="-50" dirty="0">
                <a:latin typeface="Arial"/>
                <a:cs typeface="Arial"/>
              </a:rPr>
              <a:t> </a:t>
            </a:r>
            <a:r>
              <a:rPr sz="3200" dirty="0">
                <a:latin typeface="Arial"/>
                <a:cs typeface="Arial"/>
              </a:rPr>
              <a:t>Beacon)</a:t>
            </a:r>
          </a:p>
          <a:p>
            <a:pPr marL="756285" lvl="1" indent="-286385">
              <a:lnSpc>
                <a:spcPct val="100000"/>
              </a:lnSpc>
              <a:spcBef>
                <a:spcPts val="530"/>
              </a:spcBef>
              <a:buChar char="–"/>
              <a:tabLst>
                <a:tab pos="756285" algn="l"/>
                <a:tab pos="756920" algn="l"/>
              </a:tabLst>
            </a:pPr>
            <a:r>
              <a:rPr sz="2400" spc="-5" dirty="0">
                <a:latin typeface="Arial"/>
                <a:cs typeface="Arial"/>
              </a:rPr>
              <a:t>Have it on your person at </a:t>
            </a:r>
            <a:r>
              <a:rPr sz="2400" dirty="0">
                <a:latin typeface="Arial"/>
                <a:cs typeface="Arial"/>
              </a:rPr>
              <a:t>all </a:t>
            </a:r>
            <a:r>
              <a:rPr sz="2400" spc="-5" dirty="0">
                <a:latin typeface="Arial"/>
                <a:cs typeface="Arial"/>
              </a:rPr>
              <a:t>times when</a:t>
            </a:r>
            <a:r>
              <a:rPr sz="2400" spc="80" dirty="0">
                <a:latin typeface="Arial"/>
                <a:cs typeface="Arial"/>
              </a:rPr>
              <a:t> </a:t>
            </a:r>
            <a:r>
              <a:rPr sz="2400" spc="-5" dirty="0">
                <a:latin typeface="Arial"/>
                <a:cs typeface="Arial"/>
              </a:rPr>
              <a:t>underway</a:t>
            </a:r>
            <a:endParaRPr sz="2400" dirty="0">
              <a:latin typeface="Arial"/>
              <a:cs typeface="Arial"/>
            </a:endParaRPr>
          </a:p>
          <a:p>
            <a:pPr marL="756285" lvl="1" indent="-286385">
              <a:spcBef>
                <a:spcPts val="525"/>
              </a:spcBef>
              <a:buFontTx/>
              <a:buChar char="–"/>
              <a:tabLst>
                <a:tab pos="756285" algn="l"/>
                <a:tab pos="756920" algn="l"/>
              </a:tabLst>
            </a:pPr>
            <a:r>
              <a:rPr sz="2400" spc="-5" dirty="0">
                <a:latin typeface="Arial"/>
                <a:cs typeface="Arial"/>
              </a:rPr>
              <a:t>Check the battery expiration</a:t>
            </a:r>
            <a:r>
              <a:rPr sz="2400" spc="25" dirty="0">
                <a:latin typeface="Arial"/>
                <a:cs typeface="Arial"/>
              </a:rPr>
              <a:t> </a:t>
            </a:r>
            <a:r>
              <a:rPr sz="2400" spc="-5" dirty="0">
                <a:latin typeface="Arial"/>
                <a:cs typeface="Arial"/>
              </a:rPr>
              <a:t>date</a:t>
            </a:r>
            <a:r>
              <a:rPr lang="en-US" sz="2400" spc="-5" dirty="0"/>
              <a:t> and perform required monthly test per MPC</a:t>
            </a:r>
            <a:endParaRPr sz="2400" dirty="0">
              <a:latin typeface="Arial"/>
              <a:cs typeface="Arial"/>
            </a:endParaRPr>
          </a:p>
          <a:p>
            <a:pPr marL="756285" lvl="1" indent="-286385">
              <a:lnSpc>
                <a:spcPct val="100000"/>
              </a:lnSpc>
              <a:spcBef>
                <a:spcPts val="525"/>
              </a:spcBef>
              <a:buChar char="–"/>
              <a:tabLst>
                <a:tab pos="756285" algn="l"/>
                <a:tab pos="756920" algn="l"/>
              </a:tabLst>
            </a:pPr>
            <a:r>
              <a:rPr sz="2400" spc="-5" dirty="0">
                <a:latin typeface="Arial"/>
                <a:cs typeface="Arial"/>
              </a:rPr>
              <a:t>Keep it registered with NOAA (every 2</a:t>
            </a:r>
            <a:r>
              <a:rPr sz="2400" spc="100" dirty="0">
                <a:latin typeface="Arial"/>
                <a:cs typeface="Arial"/>
              </a:rPr>
              <a:t> </a:t>
            </a:r>
            <a:r>
              <a:rPr sz="2400" spc="-5" dirty="0">
                <a:latin typeface="Arial"/>
                <a:cs typeface="Arial"/>
              </a:rPr>
              <a:t>years)</a:t>
            </a:r>
            <a:endParaRPr sz="2400" dirty="0">
              <a:latin typeface="Arial"/>
              <a:cs typeface="Arial"/>
            </a:endParaRPr>
          </a:p>
          <a:p>
            <a:pPr marL="756285" marR="477520" lvl="1" indent="-286385">
              <a:lnSpc>
                <a:spcPct val="100000"/>
              </a:lnSpc>
              <a:spcBef>
                <a:spcPts val="525"/>
              </a:spcBef>
              <a:buChar char="–"/>
              <a:tabLst>
                <a:tab pos="756285" algn="l"/>
                <a:tab pos="756920" algn="l"/>
              </a:tabLst>
            </a:pPr>
            <a:r>
              <a:rPr sz="2400" spc="-5" dirty="0">
                <a:latin typeface="Arial"/>
                <a:cs typeface="Arial"/>
              </a:rPr>
              <a:t>As of </a:t>
            </a:r>
            <a:r>
              <a:rPr lang="en-US" sz="2400" spc="-5" dirty="0">
                <a:latin typeface="Arial"/>
                <a:cs typeface="Arial"/>
              </a:rPr>
              <a:t>1</a:t>
            </a:r>
            <a:r>
              <a:rPr sz="2400" spc="-5" dirty="0">
                <a:latin typeface="Arial"/>
                <a:cs typeface="Arial"/>
              </a:rPr>
              <a:t> June 2016, </a:t>
            </a:r>
            <a:r>
              <a:rPr sz="2400" dirty="0">
                <a:latin typeface="Arial"/>
                <a:cs typeface="Arial"/>
              </a:rPr>
              <a:t>all </a:t>
            </a:r>
            <a:r>
              <a:rPr sz="2400" spc="-5" dirty="0">
                <a:latin typeface="Arial"/>
                <a:cs typeface="Arial"/>
              </a:rPr>
              <a:t>crew and coxswain on board must have</a:t>
            </a:r>
            <a:r>
              <a:rPr lang="en-US" sz="2400" spc="-5" dirty="0">
                <a:latin typeface="Arial"/>
                <a:cs typeface="Arial"/>
              </a:rPr>
              <a:t>/</a:t>
            </a:r>
            <a:r>
              <a:rPr sz="2400" spc="-5" dirty="0">
                <a:latin typeface="Arial"/>
                <a:cs typeface="Arial"/>
              </a:rPr>
              <a:t>wear </a:t>
            </a:r>
            <a:r>
              <a:rPr lang="en-US" sz="2400" spc="-5" dirty="0">
                <a:latin typeface="Arial"/>
                <a:cs typeface="Arial"/>
              </a:rPr>
              <a:t>a</a:t>
            </a:r>
            <a:r>
              <a:rPr sz="2400" spc="-30" dirty="0">
                <a:latin typeface="Arial"/>
                <a:cs typeface="Arial"/>
              </a:rPr>
              <a:t> </a:t>
            </a:r>
            <a:r>
              <a:rPr sz="2400" spc="-5" dirty="0">
                <a:latin typeface="Arial"/>
                <a:cs typeface="Arial"/>
              </a:rPr>
              <a:t>PLB</a:t>
            </a:r>
            <a:endParaRPr lang="en-US" sz="2400" spc="-5" dirty="0">
              <a:latin typeface="Arial"/>
              <a:cs typeface="Arial"/>
            </a:endParaRPr>
          </a:p>
          <a:p>
            <a:pPr marL="355600" indent="-342900">
              <a:lnSpc>
                <a:spcPct val="100000"/>
              </a:lnSpc>
              <a:spcBef>
                <a:spcPts val="620"/>
              </a:spcBef>
              <a:buChar char="•"/>
              <a:tabLst>
                <a:tab pos="354965" algn="l"/>
                <a:tab pos="355600" algn="l"/>
              </a:tabLst>
            </a:pPr>
            <a:r>
              <a:rPr sz="3200" dirty="0">
                <a:latin typeface="Arial"/>
                <a:cs typeface="Arial"/>
              </a:rPr>
              <a:t>HAZMAT</a:t>
            </a:r>
          </a:p>
          <a:p>
            <a:pPr marL="756285" marR="5080" lvl="1" indent="-286385">
              <a:lnSpc>
                <a:spcPct val="100000"/>
              </a:lnSpc>
              <a:spcBef>
                <a:spcPts val="515"/>
              </a:spcBef>
              <a:buChar char="–"/>
              <a:tabLst>
                <a:tab pos="756285" algn="l"/>
                <a:tab pos="756920" algn="l"/>
              </a:tabLst>
            </a:pPr>
            <a:r>
              <a:rPr lang="en-US" sz="2400" dirty="0">
                <a:latin typeface="Arial"/>
                <a:cs typeface="Arial"/>
              </a:rPr>
              <a:t>S</a:t>
            </a:r>
            <a:r>
              <a:rPr sz="2400" dirty="0">
                <a:latin typeface="Arial"/>
                <a:cs typeface="Arial"/>
              </a:rPr>
              <a:t>teer </a:t>
            </a:r>
            <a:r>
              <a:rPr sz="2400" spc="-5" dirty="0">
                <a:latin typeface="Arial"/>
                <a:cs typeface="Arial"/>
              </a:rPr>
              <a:t>well clear </a:t>
            </a:r>
            <a:r>
              <a:rPr sz="2400" dirty="0">
                <a:latin typeface="Arial"/>
                <a:cs typeface="Arial"/>
              </a:rPr>
              <a:t>of ANY HAZMAT situation</a:t>
            </a:r>
            <a:r>
              <a:rPr sz="2400" spc="-80" dirty="0">
                <a:latin typeface="Arial"/>
                <a:cs typeface="Arial"/>
              </a:rPr>
              <a:t> </a:t>
            </a:r>
            <a:r>
              <a:rPr sz="2400" spc="-5" dirty="0">
                <a:latin typeface="Arial"/>
                <a:cs typeface="Arial"/>
              </a:rPr>
              <a:t>unless </a:t>
            </a:r>
            <a:r>
              <a:rPr sz="2400" spc="-10" dirty="0">
                <a:latin typeface="Arial"/>
                <a:cs typeface="Arial"/>
              </a:rPr>
              <a:t>you </a:t>
            </a:r>
            <a:r>
              <a:rPr sz="2400" spc="-5" dirty="0">
                <a:latin typeface="Arial"/>
                <a:cs typeface="Arial"/>
              </a:rPr>
              <a:t>have a certified </a:t>
            </a:r>
            <a:r>
              <a:rPr sz="2400" dirty="0">
                <a:latin typeface="Arial"/>
                <a:cs typeface="Arial"/>
              </a:rPr>
              <a:t>HAZMAT </a:t>
            </a:r>
            <a:r>
              <a:rPr sz="2400" spc="-5" dirty="0">
                <a:latin typeface="Arial"/>
                <a:cs typeface="Arial"/>
              </a:rPr>
              <a:t>responder on your</a:t>
            </a:r>
            <a:r>
              <a:rPr sz="2400" spc="5" dirty="0">
                <a:latin typeface="Arial"/>
                <a:cs typeface="Arial"/>
              </a:rPr>
              <a:t> </a:t>
            </a:r>
            <a:r>
              <a:rPr sz="2400" spc="-5" dirty="0">
                <a:latin typeface="Arial"/>
                <a:cs typeface="Arial"/>
              </a:rPr>
              <a:t>crew</a:t>
            </a:r>
            <a:endParaRPr sz="2400" dirty="0">
              <a:latin typeface="Arial"/>
              <a:cs typeface="Arial"/>
            </a:endParaRPr>
          </a:p>
        </p:txBody>
      </p:sp>
    </p:spTree>
    <p:extLst>
      <p:ext uri="{BB962C8B-B14F-4D97-AF65-F5344CB8AC3E}">
        <p14:creationId xmlns:p14="http://schemas.microsoft.com/office/powerpoint/2010/main" val="273960401"/>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13" name="object 13"/>
          <p:cNvSpPr txBox="1"/>
          <p:nvPr/>
        </p:nvSpPr>
        <p:spPr>
          <a:xfrm>
            <a:off x="609601" y="1595846"/>
            <a:ext cx="10972800" cy="4196020"/>
          </a:xfrm>
          <a:prstGeom prst="rect">
            <a:avLst/>
          </a:prstGeom>
        </p:spPr>
        <p:txBody>
          <a:bodyPr vert="horz" wrap="square" lIns="0" tIns="0" rIns="0" bIns="0" rtlCol="0">
            <a:spAutoFit/>
          </a:bodyPr>
          <a:lstStyle/>
          <a:p>
            <a:pPr marL="355600" marR="318770" indent="-342900">
              <a:buFontTx/>
              <a:buChar char="•"/>
              <a:tabLst>
                <a:tab pos="355600" algn="l"/>
              </a:tabLst>
            </a:pPr>
            <a:r>
              <a:rPr sz="3200" spc="-5" dirty="0">
                <a:latin typeface="Arial" panose="020B0604020202020204" pitchFamily="34" charset="0"/>
                <a:cs typeface="Arial" panose="020B0604020202020204" pitchFamily="34" charset="0"/>
              </a:rPr>
              <a:t>Do only what you &amp; </a:t>
            </a:r>
            <a:r>
              <a:rPr sz="3200" dirty="0">
                <a:latin typeface="Arial" panose="020B0604020202020204" pitchFamily="34" charset="0"/>
                <a:cs typeface="Arial" panose="020B0604020202020204" pitchFamily="34" charset="0"/>
              </a:rPr>
              <a:t>your facility/crew </a:t>
            </a:r>
            <a:r>
              <a:rPr sz="3200" spc="-5" dirty="0">
                <a:latin typeface="Arial" panose="020B0604020202020204" pitchFamily="34" charset="0"/>
                <a:cs typeface="Arial" panose="020B0604020202020204" pitchFamily="34" charset="0"/>
              </a:rPr>
              <a:t>are capable of</a:t>
            </a:r>
            <a:r>
              <a:rPr lang="en-US" sz="3200" spc="-5" dirty="0">
                <a:latin typeface="Arial" panose="020B0604020202020204" pitchFamily="34" charset="0"/>
                <a:cs typeface="Arial" panose="020B0604020202020204" pitchFamily="34" charset="0"/>
              </a:rPr>
              <a:t>.</a:t>
            </a:r>
          </a:p>
          <a:p>
            <a:pPr marL="355600" marR="318770" indent="-342900">
              <a:buFontTx/>
              <a:buChar char="•"/>
              <a:tabLst>
                <a:tab pos="355600" algn="l"/>
              </a:tabLst>
            </a:pPr>
            <a:r>
              <a:rPr lang="en-US" sz="3200" b="1" u="heavy" spc="-5" dirty="0">
                <a:solidFill>
                  <a:srgbClr val="00CC00"/>
                </a:solidFill>
                <a:latin typeface="Arial" panose="020B0604020202020204" pitchFamily="34" charset="0"/>
                <a:cs typeface="Arial" panose="020B0604020202020204" pitchFamily="34" charset="0"/>
              </a:rPr>
              <a:t>Safety of your Crew Always </a:t>
            </a:r>
            <a:r>
              <a:rPr lang="en-US" sz="3200" b="1" u="heavy" spc="-5">
                <a:solidFill>
                  <a:srgbClr val="00CC00"/>
                </a:solidFill>
                <a:latin typeface="Arial" panose="020B0604020202020204" pitchFamily="34" charset="0"/>
                <a:cs typeface="Arial" panose="020B0604020202020204" pitchFamily="34" charset="0"/>
              </a:rPr>
              <a:t>Comes First</a:t>
            </a:r>
            <a:endParaRPr lang="en-US" sz="3200" spc="-5" dirty="0">
              <a:latin typeface="Arial" panose="020B0604020202020204" pitchFamily="34" charset="0"/>
              <a:cs typeface="Arial" panose="020B0604020202020204" pitchFamily="34" charset="0"/>
            </a:endParaRPr>
          </a:p>
          <a:p>
            <a:pPr marL="355600" marR="318770" indent="-342900">
              <a:lnSpc>
                <a:spcPct val="100000"/>
              </a:lnSpc>
              <a:buChar char="•"/>
              <a:tabLst>
                <a:tab pos="355600" algn="l"/>
              </a:tabLst>
            </a:pPr>
            <a:endParaRPr lang="en-US" sz="3200" spc="-5" dirty="0">
              <a:latin typeface="Arial" panose="020B0604020202020204" pitchFamily="34" charset="0"/>
              <a:cs typeface="Arial" panose="020B0604020202020204" pitchFamily="34" charset="0"/>
            </a:endParaRPr>
          </a:p>
          <a:p>
            <a:pPr marL="355600" marR="318770" indent="-342900">
              <a:lnSpc>
                <a:spcPct val="100000"/>
              </a:lnSpc>
              <a:buChar char="•"/>
              <a:tabLst>
                <a:tab pos="355600" algn="l"/>
              </a:tabLst>
            </a:pPr>
            <a:r>
              <a:rPr sz="3200" spc="-5" dirty="0">
                <a:latin typeface="Arial" panose="020B0604020202020204" pitchFamily="34" charset="0"/>
                <a:cs typeface="Arial" panose="020B0604020202020204" pitchFamily="34" charset="0"/>
              </a:rPr>
              <a:t>Operate at </a:t>
            </a:r>
            <a:r>
              <a:rPr sz="3200" dirty="0">
                <a:latin typeface="Arial" panose="020B0604020202020204" pitchFamily="34" charset="0"/>
                <a:cs typeface="Arial" panose="020B0604020202020204" pitchFamily="34" charset="0"/>
              </a:rPr>
              <a:t>safe </a:t>
            </a:r>
            <a:r>
              <a:rPr sz="3200" spc="-5" dirty="0">
                <a:latin typeface="Arial" panose="020B0604020202020204" pitchFamily="34" charset="0"/>
                <a:cs typeface="Arial" panose="020B0604020202020204" pitchFamily="34" charset="0"/>
              </a:rPr>
              <a:t>speed </a:t>
            </a:r>
            <a:r>
              <a:rPr sz="3200" dirty="0">
                <a:latin typeface="Arial" panose="020B0604020202020204" pitchFamily="34" charset="0"/>
                <a:cs typeface="Arial" panose="020B0604020202020204" pitchFamily="34" charset="0"/>
              </a:rPr>
              <a:t>for </a:t>
            </a:r>
            <a:r>
              <a:rPr sz="3200" spc="-5" dirty="0">
                <a:latin typeface="Arial" panose="020B0604020202020204" pitchFamily="34" charset="0"/>
                <a:cs typeface="Arial" panose="020B0604020202020204" pitchFamily="34" charset="0"/>
              </a:rPr>
              <a:t>the</a:t>
            </a:r>
            <a:r>
              <a:rPr sz="3200" spc="-30" dirty="0">
                <a:latin typeface="Arial" panose="020B0604020202020204" pitchFamily="34" charset="0"/>
                <a:cs typeface="Arial" panose="020B0604020202020204" pitchFamily="34" charset="0"/>
              </a:rPr>
              <a:t> </a:t>
            </a:r>
            <a:r>
              <a:rPr sz="3200" dirty="0">
                <a:latin typeface="Arial" panose="020B0604020202020204" pitchFamily="34" charset="0"/>
                <a:cs typeface="Arial" panose="020B0604020202020204" pitchFamily="34" charset="0"/>
              </a:rPr>
              <a:t>sea</a:t>
            </a:r>
            <a:r>
              <a:rPr lang="en-US" sz="3200"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conditions and local</a:t>
            </a:r>
            <a:r>
              <a:rPr sz="3200" spc="30"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environment</a:t>
            </a:r>
            <a:endParaRPr lang="en-US" sz="3200" spc="-5" dirty="0">
              <a:latin typeface="Arial" panose="020B0604020202020204" pitchFamily="34" charset="0"/>
              <a:cs typeface="Arial" panose="020B0604020202020204" pitchFamily="34" charset="0"/>
            </a:endParaRPr>
          </a:p>
          <a:p>
            <a:pPr marL="355600" indent="-342900">
              <a:lnSpc>
                <a:spcPct val="100000"/>
              </a:lnSpc>
              <a:spcBef>
                <a:spcPts val="955"/>
              </a:spcBef>
              <a:buChar char="•"/>
              <a:tabLst>
                <a:tab pos="355600" algn="l"/>
              </a:tabLst>
            </a:pPr>
            <a:endParaRPr lang="en-US" sz="3200" spc="-5" dirty="0">
              <a:latin typeface="Arial" panose="020B0604020202020204" pitchFamily="34" charset="0"/>
              <a:cs typeface="Arial" panose="020B0604020202020204" pitchFamily="34" charset="0"/>
            </a:endParaRPr>
          </a:p>
          <a:p>
            <a:pPr marL="355600" indent="-342900">
              <a:lnSpc>
                <a:spcPct val="100000"/>
              </a:lnSpc>
              <a:spcBef>
                <a:spcPts val="955"/>
              </a:spcBef>
              <a:buChar char="•"/>
              <a:tabLst>
                <a:tab pos="355600" algn="l"/>
              </a:tabLst>
            </a:pPr>
            <a:r>
              <a:rPr sz="3200" spc="-5" dirty="0">
                <a:latin typeface="Arial" panose="020B0604020202020204" pitchFamily="34" charset="0"/>
                <a:cs typeface="Arial" panose="020B0604020202020204" pitchFamily="34" charset="0"/>
              </a:rPr>
              <a:t>Observe all NO WAKE</a:t>
            </a:r>
            <a:r>
              <a:rPr sz="3200" spc="-10"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zones</a:t>
            </a:r>
            <a:r>
              <a:rPr lang="en-US" sz="3200" spc="-5" dirty="0">
                <a:latin typeface="Arial" panose="020B0604020202020204" pitchFamily="34" charset="0"/>
                <a:cs typeface="Arial" panose="020B0604020202020204" pitchFamily="34" charset="0"/>
              </a:rPr>
              <a:t> – set the example for all other boaters</a:t>
            </a:r>
            <a:endParaRPr sz="3200" dirty="0">
              <a:latin typeface="Arial" panose="020B0604020202020204" pitchFamily="34" charset="0"/>
              <a:cs typeface="Arial" panose="020B0604020202020204" pitchFamily="34" charset="0"/>
            </a:endParaRPr>
          </a:p>
        </p:txBody>
      </p:sp>
      <p:sp>
        <p:nvSpPr>
          <p:cNvPr id="5" name="Title 4"/>
          <p:cNvSpPr>
            <a:spLocks noGrp="1"/>
          </p:cNvSpPr>
          <p:nvPr>
            <p:ph type="title"/>
          </p:nvPr>
        </p:nvSpPr>
        <p:spPr/>
        <p:txBody>
          <a:bodyPr>
            <a:normAutofit/>
          </a:bodyPr>
          <a:lstStyle/>
          <a:p>
            <a:pPr algn="r"/>
            <a:r>
              <a:rPr lang="en-US" sz="3600" b="1" dirty="0"/>
              <a:t>Provide SAR</a:t>
            </a:r>
            <a:r>
              <a:rPr lang="en-US" sz="3600" b="1" spc="-80" dirty="0"/>
              <a:t> </a:t>
            </a:r>
            <a:r>
              <a:rPr lang="en-US" sz="3600" b="1" dirty="0"/>
              <a:t>Response</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33</a:t>
            </a:fld>
            <a:endParaRPr lang="en-US" altLang="en-US" sz="1400" b="1" dirty="0">
              <a:solidFill>
                <a:srgbClr val="000099"/>
              </a:solidFill>
            </a:endParaRPr>
          </a:p>
        </p:txBody>
      </p:sp>
      <p:sp>
        <p:nvSpPr>
          <p:cNvPr id="15" name="object 15"/>
          <p:cNvSpPr txBox="1">
            <a:spLocks noGrp="1"/>
          </p:cNvSpPr>
          <p:nvPr>
            <p:ph type="ftr" sz="quarter" idx="4294967295"/>
          </p:nvPr>
        </p:nvSpPr>
        <p:spPr>
          <a:xfrm>
            <a:off x="2939143" y="6248398"/>
            <a:ext cx="7981406"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Tree>
    <p:extLst>
      <p:ext uri="{BB962C8B-B14F-4D97-AF65-F5344CB8AC3E}">
        <p14:creationId xmlns:p14="http://schemas.microsoft.com/office/powerpoint/2010/main" val="25936589"/>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AOM</a:t>
            </a:r>
            <a:r>
              <a:rPr lang="en-US" sz="3600" spc="-75" dirty="0"/>
              <a:t> </a:t>
            </a:r>
            <a:r>
              <a:rPr lang="en-US" sz="3600" dirty="0"/>
              <a:t>Reminders</a:t>
            </a:r>
          </a:p>
        </p:txBody>
      </p:sp>
      <p:sp>
        <p:nvSpPr>
          <p:cNvPr id="3" name="Text Placeholder 2"/>
          <p:cNvSpPr>
            <a:spLocks noGrp="1"/>
          </p:cNvSpPr>
          <p:nvPr>
            <p:ph type="body" idx="1"/>
          </p:nvPr>
        </p:nvSpPr>
        <p:spPr/>
        <p:txBody>
          <a:bodyPr>
            <a:normAutofit lnSpcReduction="10000"/>
          </a:bodyPr>
          <a:lstStyle/>
          <a:p>
            <a:pPr marL="355600" marR="984885">
              <a:spcBef>
                <a:spcPts val="575"/>
              </a:spcBef>
              <a:tabLst>
                <a:tab pos="354965" algn="l"/>
                <a:tab pos="355600" algn="l"/>
              </a:tabLst>
            </a:pPr>
            <a:r>
              <a:rPr lang="en-US" spc="-5" dirty="0">
                <a:latin typeface="Arial" panose="020B0604020202020204" pitchFamily="34" charset="0"/>
                <a:cs typeface="Arial" panose="020B0604020202020204" pitchFamily="34" charset="0"/>
              </a:rPr>
              <a:t>Patrol </a:t>
            </a:r>
            <a:r>
              <a:rPr lang="en-US" dirty="0">
                <a:latin typeface="Arial" panose="020B0604020202020204" pitchFamily="34" charset="0"/>
                <a:cs typeface="Arial" panose="020B0604020202020204" pitchFamily="34" charset="0"/>
              </a:rPr>
              <a:t>orders are good for a 24 </a:t>
            </a:r>
            <a:r>
              <a:rPr lang="en-US" spc="-5" dirty="0">
                <a:latin typeface="Arial" panose="020B0604020202020204" pitchFamily="34" charset="0"/>
                <a:cs typeface="Arial" panose="020B0604020202020204" pitchFamily="34" charset="0"/>
              </a:rPr>
              <a:t>hour period </a:t>
            </a:r>
            <a:r>
              <a:rPr lang="en-US" dirty="0">
                <a:latin typeface="Arial" panose="020B0604020202020204" pitchFamily="34" charset="0"/>
                <a:cs typeface="Arial" panose="020B0604020202020204" pitchFamily="34" charset="0"/>
              </a:rPr>
              <a:t>from the</a:t>
            </a:r>
            <a:r>
              <a:rPr lang="en-US" spc="-2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first </a:t>
            </a:r>
            <a:r>
              <a:rPr lang="en-US" spc="-5" dirty="0">
                <a:latin typeface="Arial" panose="020B0604020202020204" pitchFamily="34" charset="0"/>
                <a:cs typeface="Arial" panose="020B0604020202020204" pitchFamily="34" charset="0"/>
              </a:rPr>
              <a:t>itinerary</a:t>
            </a:r>
            <a:r>
              <a:rPr lang="en-US" spc="-55"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entry</a:t>
            </a:r>
          </a:p>
          <a:p>
            <a:pPr marL="355600" marR="984885">
              <a:spcBef>
                <a:spcPts val="575"/>
              </a:spcBef>
              <a:tabLst>
                <a:tab pos="354965" algn="l"/>
                <a:tab pos="355600" algn="l"/>
              </a:tabLst>
            </a:pPr>
            <a:endParaRPr lang="en-US" spc="-5" dirty="0">
              <a:latin typeface="Arial" panose="020B0604020202020204" pitchFamily="34" charset="0"/>
              <a:cs typeface="Arial" panose="020B0604020202020204" pitchFamily="34" charset="0"/>
            </a:endParaRPr>
          </a:p>
          <a:p>
            <a:pPr marL="355600" marR="984885">
              <a:spcBef>
                <a:spcPts val="575"/>
              </a:spcBef>
              <a:tabLst>
                <a:tab pos="354965" algn="l"/>
                <a:tab pos="355600" algn="l"/>
              </a:tabLst>
            </a:pPr>
            <a:r>
              <a:rPr lang="en-US" spc="-5" dirty="0">
                <a:latin typeface="Arial" panose="020B0604020202020204" pitchFamily="34" charset="0"/>
                <a:cs typeface="Arial" panose="020B0604020202020204" pitchFamily="34" charset="0"/>
              </a:rPr>
              <a:t>Request multiple orders </a:t>
            </a:r>
            <a:r>
              <a:rPr lang="en-US" dirty="0">
                <a:latin typeface="Arial" panose="020B0604020202020204" pitchFamily="34" charset="0"/>
                <a:cs typeface="Arial" panose="020B0604020202020204" pitchFamily="34" charset="0"/>
              </a:rPr>
              <a:t>for </a:t>
            </a:r>
            <a:r>
              <a:rPr lang="en-US" spc="-5" dirty="0">
                <a:latin typeface="Arial" panose="020B0604020202020204" pitchFamily="34" charset="0"/>
                <a:cs typeface="Arial" panose="020B0604020202020204" pitchFamily="34" charset="0"/>
              </a:rPr>
              <a:t>multiple days – do </a:t>
            </a:r>
            <a:r>
              <a:rPr lang="en-US" dirty="0">
                <a:latin typeface="Arial" panose="020B0604020202020204" pitchFamily="34" charset="0"/>
                <a:cs typeface="Arial" panose="020B0604020202020204" pitchFamily="34" charset="0"/>
              </a:rPr>
              <a:t>not  </a:t>
            </a:r>
            <a:r>
              <a:rPr lang="en-US" spc="-5" dirty="0">
                <a:latin typeface="Arial" panose="020B0604020202020204" pitchFamily="34" charset="0"/>
                <a:cs typeface="Arial" panose="020B0604020202020204" pitchFamily="34" charset="0"/>
              </a:rPr>
              <a:t>combine</a:t>
            </a:r>
            <a:endParaRPr lang="en-US" dirty="0">
              <a:latin typeface="Arial" panose="020B0604020202020204" pitchFamily="34" charset="0"/>
              <a:cs typeface="Arial" panose="020B0604020202020204" pitchFamily="34" charset="0"/>
            </a:endParaRPr>
          </a:p>
          <a:p>
            <a:pPr marL="355600" marR="5080">
              <a:spcBef>
                <a:spcPts val="575"/>
              </a:spcBef>
              <a:tabLst>
                <a:tab pos="354965" algn="l"/>
                <a:tab pos="355600" algn="l"/>
              </a:tabLst>
            </a:pPr>
            <a:endParaRPr lang="en-US" spc="-5" dirty="0">
              <a:latin typeface="Arial" panose="020B0604020202020204" pitchFamily="34" charset="0"/>
              <a:cs typeface="Arial" panose="020B0604020202020204" pitchFamily="34" charset="0"/>
            </a:endParaRPr>
          </a:p>
          <a:p>
            <a:pPr marL="355600" marR="5080">
              <a:spcBef>
                <a:spcPts val="575"/>
              </a:spcBef>
              <a:tabLst>
                <a:tab pos="354965" algn="l"/>
                <a:tab pos="355600" algn="l"/>
              </a:tabLst>
            </a:pPr>
            <a:r>
              <a:rPr lang="en-US" spc="-5" dirty="0">
                <a:latin typeface="Arial" panose="020B0604020202020204" pitchFamily="34" charset="0"/>
                <a:cs typeface="Arial" panose="020B0604020202020204" pitchFamily="34" charset="0"/>
              </a:rPr>
              <a:t>Time </a:t>
            </a:r>
            <a:r>
              <a:rPr lang="en-US" dirty="0">
                <a:latin typeface="Arial" panose="020B0604020202020204" pitchFamily="34" charset="0"/>
                <a:cs typeface="Arial" panose="020B0604020202020204" pitchFamily="34" charset="0"/>
              </a:rPr>
              <a:t>in the </a:t>
            </a:r>
            <a:r>
              <a:rPr lang="en-US" spc="-5" dirty="0">
                <a:latin typeface="Arial" panose="020B0604020202020204" pitchFamily="34" charset="0"/>
                <a:cs typeface="Arial" panose="020B0604020202020204" pitchFamily="34" charset="0"/>
              </a:rPr>
              <a:t>itinerary </a:t>
            </a:r>
            <a:r>
              <a:rPr lang="en-US" dirty="0">
                <a:latin typeface="Arial" panose="020B0604020202020204" pitchFamily="34" charset="0"/>
                <a:cs typeface="Arial" panose="020B0604020202020204" pitchFamily="34" charset="0"/>
              </a:rPr>
              <a:t>must be </a:t>
            </a:r>
            <a:r>
              <a:rPr lang="en-US" spc="-5" dirty="0">
                <a:latin typeface="Arial" panose="020B0604020202020204" pitchFamily="34" charset="0"/>
                <a:cs typeface="Arial" panose="020B0604020202020204" pitchFamily="34" charset="0"/>
              </a:rPr>
              <a:t>consecutive with </a:t>
            </a:r>
            <a:r>
              <a:rPr lang="en-US" dirty="0">
                <a:latin typeface="Arial" panose="020B0604020202020204" pitchFamily="34" charset="0"/>
                <a:cs typeface="Arial" panose="020B0604020202020204" pitchFamily="34" charset="0"/>
              </a:rPr>
              <a:t>no </a:t>
            </a:r>
            <a:r>
              <a:rPr lang="en-US" spc="-5" dirty="0">
                <a:latin typeface="Arial" panose="020B0604020202020204" pitchFamily="34" charset="0"/>
                <a:cs typeface="Arial" panose="020B0604020202020204" pitchFamily="34" charset="0"/>
              </a:rPr>
              <a:t>gaps.  One </a:t>
            </a:r>
            <a:r>
              <a:rPr lang="en-US" dirty="0">
                <a:latin typeface="Arial" panose="020B0604020202020204" pitchFamily="34" charset="0"/>
                <a:cs typeface="Arial" panose="020B0604020202020204" pitchFamily="34" charset="0"/>
              </a:rPr>
              <a:t>category </a:t>
            </a:r>
            <a:r>
              <a:rPr lang="en-US" spc="-5" dirty="0">
                <a:latin typeface="Arial" panose="020B0604020202020204" pitchFamily="34" charset="0"/>
                <a:cs typeface="Arial" panose="020B0604020202020204" pitchFamily="34" charset="0"/>
              </a:rPr>
              <a:t>ends </a:t>
            </a:r>
            <a:r>
              <a:rPr lang="en-US" dirty="0">
                <a:latin typeface="Arial" panose="020B0604020202020204" pitchFamily="34" charset="0"/>
                <a:cs typeface="Arial" panose="020B0604020202020204" pitchFamily="34" charset="0"/>
              </a:rPr>
              <a:t>at </a:t>
            </a:r>
            <a:r>
              <a:rPr lang="en-US" spc="-5" dirty="0">
                <a:latin typeface="Arial" panose="020B0604020202020204" pitchFamily="34" charset="0"/>
                <a:cs typeface="Arial" panose="020B0604020202020204" pitchFamily="34" charset="0"/>
              </a:rPr>
              <a:t>1200, </a:t>
            </a:r>
            <a:r>
              <a:rPr lang="en-US" dirty="0">
                <a:latin typeface="Arial" panose="020B0604020202020204" pitchFamily="34" charset="0"/>
                <a:cs typeface="Arial" panose="020B0604020202020204" pitchFamily="34" charset="0"/>
              </a:rPr>
              <a:t>the </a:t>
            </a:r>
            <a:r>
              <a:rPr lang="en-US" spc="-5" dirty="0">
                <a:latin typeface="Arial" panose="020B0604020202020204" pitchFamily="34" charset="0"/>
                <a:cs typeface="Arial" panose="020B0604020202020204" pitchFamily="34" charset="0"/>
              </a:rPr>
              <a:t>next begins </a:t>
            </a:r>
            <a:r>
              <a:rPr lang="en-US" dirty="0">
                <a:latin typeface="Arial" panose="020B0604020202020204" pitchFamily="34" charset="0"/>
                <a:cs typeface="Arial" panose="020B0604020202020204" pitchFamily="34" charset="0"/>
              </a:rPr>
              <a:t>at </a:t>
            </a:r>
            <a:r>
              <a:rPr lang="en-US" spc="-5" dirty="0">
                <a:latin typeface="Arial" panose="020B0604020202020204" pitchFamily="34" charset="0"/>
                <a:cs typeface="Arial" panose="020B0604020202020204" pitchFamily="34" charset="0"/>
              </a:rPr>
              <a:t>1200, </a:t>
            </a:r>
            <a:r>
              <a:rPr lang="en-US" b="1" spc="-5" dirty="0">
                <a:latin typeface="Arial" panose="020B0604020202020204" pitchFamily="34" charset="0"/>
                <a:cs typeface="Arial" panose="020B0604020202020204" pitchFamily="34" charset="0"/>
              </a:rPr>
              <a:t>Not  </a:t>
            </a:r>
            <a:r>
              <a:rPr lang="en-US" spc="-5" dirty="0">
                <a:latin typeface="Arial" panose="020B0604020202020204" pitchFamily="34" charset="0"/>
                <a:cs typeface="Arial" panose="020B0604020202020204" pitchFamily="34" charset="0"/>
              </a:rPr>
              <a:t>1201 or</a:t>
            </a:r>
            <a:r>
              <a:rPr lang="en-US" spc="-55"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later</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7641876"/>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AOM</a:t>
            </a:r>
            <a:r>
              <a:rPr lang="en-US" sz="3600" b="1" spc="-75" dirty="0"/>
              <a:t> </a:t>
            </a:r>
            <a:r>
              <a:rPr lang="en-US" sz="3600" b="1" dirty="0"/>
              <a:t>Reminders (</a:t>
            </a:r>
            <a:r>
              <a:rPr lang="en-US" sz="3600" b="1" dirty="0" err="1"/>
              <a:t>Con’t</a:t>
            </a:r>
            <a:r>
              <a:rPr lang="en-US" sz="3600" b="1" dirty="0"/>
              <a:t>)</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35</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108959" y="6248398"/>
            <a:ext cx="7733211"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522331"/>
            <a:ext cx="10972799" cy="4693593"/>
          </a:xfrm>
          <a:prstGeom prst="rect">
            <a:avLst/>
          </a:prstGeom>
        </p:spPr>
        <p:txBody>
          <a:bodyPr vert="horz" wrap="square" lIns="0" tIns="0" rIns="0" bIns="0" rtlCol="0">
            <a:spAutoFit/>
          </a:bodyPr>
          <a:lstStyle/>
          <a:p>
            <a:pPr marL="355600" marR="194310" indent="-342900" algn="just">
              <a:lnSpc>
                <a:spcPct val="100000"/>
              </a:lnSpc>
              <a:buChar char="•"/>
              <a:tabLst>
                <a:tab pos="355600" algn="l"/>
              </a:tabLst>
            </a:pPr>
            <a:r>
              <a:rPr lang="en-US" sz="3200" spc="-5" dirty="0">
                <a:latin typeface="Arial" panose="020B0604020202020204" pitchFamily="34" charset="0"/>
                <a:cs typeface="Arial" panose="020B0604020202020204" pitchFamily="34" charset="0"/>
              </a:rPr>
              <a:t>Mission Code 01D – Operational Standby, used for time when you are not underway but available such as:</a:t>
            </a:r>
          </a:p>
          <a:p>
            <a:pPr marL="812800" marR="194310" lvl="1" indent="-342900" algn="just">
              <a:buChar char="•"/>
              <a:tabLst>
                <a:tab pos="355600" algn="l"/>
              </a:tabLst>
            </a:pPr>
            <a:r>
              <a:rPr lang="en-US" sz="2800" spc="-5" dirty="0">
                <a:latin typeface="Arial" panose="020B0604020202020204" pitchFamily="34" charset="0"/>
                <a:cs typeface="Arial" panose="020B0604020202020204" pitchFamily="34" charset="0"/>
              </a:rPr>
              <a:t>Prior to getting underway, crew prepping for mission</a:t>
            </a:r>
          </a:p>
          <a:p>
            <a:pPr marL="812800" marR="194310" lvl="1" indent="-342900" algn="just">
              <a:buChar char="•"/>
              <a:tabLst>
                <a:tab pos="355600" algn="l"/>
              </a:tabLst>
            </a:pPr>
            <a:r>
              <a:rPr lang="en-US" sz="2800" spc="-5" dirty="0">
                <a:latin typeface="Arial" panose="020B0604020202020204" pitchFamily="34" charset="0"/>
                <a:cs typeface="Arial" panose="020B0604020202020204" pitchFamily="34" charset="0"/>
              </a:rPr>
              <a:t>When moored for meals, breaks, logistics stops</a:t>
            </a:r>
          </a:p>
          <a:p>
            <a:pPr marL="812800" marR="194310" lvl="1" indent="-342900" algn="just">
              <a:buChar char="•"/>
              <a:tabLst>
                <a:tab pos="355600" algn="l"/>
              </a:tabLst>
            </a:pPr>
            <a:r>
              <a:rPr lang="en-US" sz="2800" spc="-5" dirty="0">
                <a:latin typeface="Arial" panose="020B0604020202020204" pitchFamily="34" charset="0"/>
                <a:cs typeface="Arial" panose="020B0604020202020204" pitchFamily="34" charset="0"/>
              </a:rPr>
              <a:t>Debriefing and cleaning up after a mission</a:t>
            </a:r>
          </a:p>
          <a:p>
            <a:pPr marL="812800" marR="194310" lvl="1" indent="-342900" algn="just">
              <a:buChar char="•"/>
              <a:tabLst>
                <a:tab pos="355600" algn="l"/>
              </a:tabLst>
            </a:pPr>
            <a:endParaRPr lang="en-US" sz="2800" spc="-5" dirty="0">
              <a:latin typeface="Arial" panose="020B0604020202020204" pitchFamily="34" charset="0"/>
              <a:cs typeface="Arial" panose="020B0604020202020204" pitchFamily="34" charset="0"/>
            </a:endParaRPr>
          </a:p>
          <a:p>
            <a:pPr marL="355600" marR="194310" indent="-342900" algn="just">
              <a:buChar char="•"/>
              <a:tabLst>
                <a:tab pos="355600" algn="l"/>
              </a:tabLst>
            </a:pPr>
            <a:r>
              <a:rPr lang="en-US" sz="3200" spc="-5" dirty="0">
                <a:latin typeface="Arial" panose="020B0604020202020204" pitchFamily="34" charset="0"/>
                <a:cs typeface="Arial" panose="020B0604020202020204" pitchFamily="34" charset="0"/>
              </a:rPr>
              <a:t>Important since hours accumulated in 01D are included in calculating “crew fatigue parameters”</a:t>
            </a:r>
          </a:p>
          <a:p>
            <a:pPr marL="469900" marR="194310" indent="-457200" algn="just">
              <a:buFont typeface="Arial" panose="020B0604020202020204" pitchFamily="34" charset="0"/>
              <a:buChar char="•"/>
              <a:tabLst>
                <a:tab pos="355600" algn="l"/>
              </a:tabLst>
            </a:pPr>
            <a:endParaRPr sz="2800" dirty="0">
              <a:latin typeface="Arial" panose="020B0604020202020204" pitchFamily="34" charset="0"/>
              <a:cs typeface="Arial" panose="020B0604020202020204" pitchFamily="34" charset="0"/>
            </a:endParaRPr>
          </a:p>
          <a:p>
            <a:pPr marL="355600" indent="-342900">
              <a:lnSpc>
                <a:spcPct val="100000"/>
              </a:lnSpc>
              <a:spcBef>
                <a:spcPts val="575"/>
              </a:spcBef>
              <a:buChar char="•"/>
              <a:tabLst>
                <a:tab pos="354965" algn="l"/>
                <a:tab pos="355600" algn="l"/>
              </a:tabLst>
            </a:pPr>
            <a:endParaRPr lang="en-US" sz="3200" spc="-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865416"/>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AOM</a:t>
            </a:r>
            <a:r>
              <a:rPr lang="en-US" sz="3600" b="1" spc="-95" dirty="0"/>
              <a:t> Reminders </a:t>
            </a:r>
            <a:r>
              <a:rPr lang="en-US" sz="3600" b="1" dirty="0"/>
              <a:t>(</a:t>
            </a:r>
            <a:r>
              <a:rPr lang="en-US" sz="3600" b="1" dirty="0" err="1"/>
              <a:t>Con’t</a:t>
            </a:r>
            <a:r>
              <a:rPr lang="en-US" sz="3600" b="1" dirty="0"/>
              <a:t>)</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36</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04457" y="6248398"/>
            <a:ext cx="8007532"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496389" y="1578247"/>
            <a:ext cx="11325497" cy="4183196"/>
          </a:xfrm>
          <a:prstGeom prst="rect">
            <a:avLst/>
          </a:prstGeom>
        </p:spPr>
        <p:txBody>
          <a:bodyPr vert="horz" wrap="square" lIns="0" tIns="0" rIns="0" bIns="0" rtlCol="0">
            <a:spAutoFit/>
          </a:bodyPr>
          <a:lstStyle/>
          <a:p>
            <a:pPr marL="355600" marR="59690" indent="-342900">
              <a:lnSpc>
                <a:spcPct val="100000"/>
              </a:lnSpc>
              <a:buChar char="•"/>
              <a:tabLst>
                <a:tab pos="354965" algn="l"/>
                <a:tab pos="355600" algn="l"/>
              </a:tabLst>
            </a:pPr>
            <a:r>
              <a:rPr sz="3200" spc="-5" dirty="0">
                <a:cs typeface="Arial" panose="020B0604020202020204" pitchFamily="34" charset="0"/>
              </a:rPr>
              <a:t>Training </a:t>
            </a:r>
            <a:r>
              <a:rPr sz="3200" dirty="0">
                <a:cs typeface="Arial" panose="020B0604020202020204" pitchFamily="34" charset="0"/>
              </a:rPr>
              <a:t>missions </a:t>
            </a:r>
            <a:r>
              <a:rPr sz="3200" spc="-5" dirty="0">
                <a:cs typeface="Arial" panose="020B0604020202020204" pitchFamily="34" charset="0"/>
              </a:rPr>
              <a:t>(22A) do </a:t>
            </a:r>
            <a:r>
              <a:rPr sz="3200" b="1" u="heavy" spc="-10" dirty="0">
                <a:cs typeface="Arial" panose="020B0604020202020204" pitchFamily="34" charset="0"/>
              </a:rPr>
              <a:t>not </a:t>
            </a:r>
            <a:r>
              <a:rPr sz="3200" spc="-5" dirty="0">
                <a:cs typeface="Arial" panose="020B0604020202020204" pitchFamily="34" charset="0"/>
              </a:rPr>
              <a:t>require a </a:t>
            </a:r>
            <a:r>
              <a:rPr sz="3200" dirty="0">
                <a:cs typeface="Arial" panose="020B0604020202020204" pitchFamily="34" charset="0"/>
              </a:rPr>
              <a:t>QE to </a:t>
            </a:r>
            <a:r>
              <a:rPr sz="3200" spc="-5" dirty="0">
                <a:cs typeface="Arial" panose="020B0604020202020204" pitchFamily="34" charset="0"/>
              </a:rPr>
              <a:t>be on-board</a:t>
            </a:r>
            <a:endParaRPr sz="3200" dirty="0">
              <a:cs typeface="Arial" panose="020B0604020202020204" pitchFamily="34" charset="0"/>
            </a:endParaRPr>
          </a:p>
          <a:p>
            <a:pPr marL="355600" marR="5080" indent="-342900">
              <a:lnSpc>
                <a:spcPct val="100000"/>
              </a:lnSpc>
              <a:spcBef>
                <a:spcPts val="650"/>
              </a:spcBef>
              <a:buChar char="•"/>
              <a:tabLst>
                <a:tab pos="354965" algn="l"/>
                <a:tab pos="355600" algn="l"/>
              </a:tabLst>
            </a:pPr>
            <a:r>
              <a:rPr sz="3200" dirty="0">
                <a:cs typeface="Arial" panose="020B0604020202020204" pitchFamily="34" charset="0"/>
              </a:rPr>
              <a:t>If </a:t>
            </a:r>
            <a:r>
              <a:rPr sz="3200" spc="-5" dirty="0">
                <a:cs typeface="Arial" panose="020B0604020202020204" pitchFamily="34" charset="0"/>
              </a:rPr>
              <a:t>on a </a:t>
            </a:r>
            <a:r>
              <a:rPr sz="3200" dirty="0">
                <a:cs typeface="Arial" panose="020B0604020202020204" pitchFamily="34" charset="0"/>
              </a:rPr>
              <a:t>QE check </a:t>
            </a:r>
            <a:r>
              <a:rPr sz="3200" spc="-5" dirty="0">
                <a:cs typeface="Arial" panose="020B0604020202020204" pitchFamily="34" charset="0"/>
              </a:rPr>
              <a:t>ride</a:t>
            </a:r>
            <a:r>
              <a:rPr sz="3200" dirty="0">
                <a:cs typeface="Arial" panose="020B0604020202020204" pitchFamily="34" charset="0"/>
              </a:rPr>
              <a:t>, </a:t>
            </a:r>
            <a:r>
              <a:rPr sz="3200" spc="-5" dirty="0">
                <a:cs typeface="Arial" panose="020B0604020202020204" pitchFamily="34" charset="0"/>
              </a:rPr>
              <a:t>use 22A and list </a:t>
            </a:r>
            <a:r>
              <a:rPr sz="3200" dirty="0">
                <a:cs typeface="Arial" panose="020B0604020202020204" pitchFamily="34" charset="0"/>
              </a:rPr>
              <a:t>the QE </a:t>
            </a:r>
            <a:r>
              <a:rPr sz="3200" spc="-10" dirty="0">
                <a:cs typeface="Arial" panose="020B0604020202020204" pitchFamily="34" charset="0"/>
              </a:rPr>
              <a:t>as </a:t>
            </a:r>
            <a:r>
              <a:rPr sz="3200" spc="-5" dirty="0">
                <a:cs typeface="Arial" panose="020B0604020202020204" pitchFamily="34" charset="0"/>
              </a:rPr>
              <a:t>required by your </a:t>
            </a:r>
            <a:r>
              <a:rPr sz="3200" dirty="0">
                <a:cs typeface="Arial" panose="020B0604020202020204" pitchFamily="34" charset="0"/>
              </a:rPr>
              <a:t>district </a:t>
            </a:r>
            <a:r>
              <a:rPr sz="3200" spc="-5" dirty="0">
                <a:cs typeface="Arial" panose="020B0604020202020204" pitchFamily="34" charset="0"/>
              </a:rPr>
              <a:t>and note in comments box </a:t>
            </a:r>
            <a:r>
              <a:rPr sz="3200" dirty="0">
                <a:cs typeface="Arial" panose="020B0604020202020204" pitchFamily="34" charset="0"/>
              </a:rPr>
              <a:t>the QE’s </a:t>
            </a:r>
            <a:r>
              <a:rPr sz="3200" spc="-5" dirty="0">
                <a:cs typeface="Arial" panose="020B0604020202020204" pitchFamily="34" charset="0"/>
              </a:rPr>
              <a:t>name and </a:t>
            </a:r>
            <a:r>
              <a:rPr sz="3200" dirty="0">
                <a:cs typeface="Arial" panose="020B0604020202020204" pitchFamily="34" charset="0"/>
              </a:rPr>
              <a:t>actual time doing </a:t>
            </a:r>
            <a:r>
              <a:rPr sz="3200" spc="-10" dirty="0">
                <a:cs typeface="Arial" panose="020B0604020202020204" pitchFamily="34" charset="0"/>
              </a:rPr>
              <a:t>QE</a:t>
            </a:r>
            <a:r>
              <a:rPr sz="3200" spc="-85" dirty="0">
                <a:cs typeface="Arial" panose="020B0604020202020204" pitchFamily="34" charset="0"/>
              </a:rPr>
              <a:t> </a:t>
            </a:r>
            <a:r>
              <a:rPr sz="3200" dirty="0">
                <a:cs typeface="Arial" panose="020B0604020202020204" pitchFamily="34" charset="0"/>
              </a:rPr>
              <a:t>activity</a:t>
            </a:r>
          </a:p>
          <a:p>
            <a:pPr marL="355600" marR="44450" indent="-342900">
              <a:lnSpc>
                <a:spcPct val="100000"/>
              </a:lnSpc>
              <a:spcBef>
                <a:spcPts val="645"/>
              </a:spcBef>
              <a:buChar char="•"/>
              <a:tabLst>
                <a:tab pos="355600" algn="l"/>
              </a:tabLst>
            </a:pPr>
            <a:r>
              <a:rPr sz="3200" dirty="0">
                <a:cs typeface="Arial" panose="020B0604020202020204" pitchFamily="34" charset="0"/>
              </a:rPr>
              <a:t>If </a:t>
            </a:r>
            <a:r>
              <a:rPr sz="3200" spc="-5" dirty="0">
                <a:cs typeface="Arial" panose="020B0604020202020204" pitchFamily="34" charset="0"/>
              </a:rPr>
              <a:t>a mid-patrol crew change, list all </a:t>
            </a:r>
            <a:r>
              <a:rPr sz="3200" dirty="0">
                <a:cs typeface="Arial" panose="020B0604020202020204" pitchFamily="34" charset="0"/>
              </a:rPr>
              <a:t>crew </a:t>
            </a:r>
            <a:r>
              <a:rPr sz="3200" spc="-5" dirty="0">
                <a:cs typeface="Arial" panose="020B0604020202020204" pitchFamily="34" charset="0"/>
              </a:rPr>
              <a:t>members and note </a:t>
            </a:r>
            <a:r>
              <a:rPr sz="3200" dirty="0">
                <a:cs typeface="Arial" panose="020B0604020202020204" pitchFamily="34" charset="0"/>
              </a:rPr>
              <a:t>times for </a:t>
            </a:r>
            <a:r>
              <a:rPr sz="3200" spc="-5" dirty="0">
                <a:cs typeface="Arial" panose="020B0604020202020204" pitchFamily="34" charset="0"/>
              </a:rPr>
              <a:t>each in </a:t>
            </a:r>
            <a:r>
              <a:rPr sz="3200" dirty="0">
                <a:cs typeface="Arial" panose="020B0604020202020204" pitchFamily="34" charset="0"/>
              </a:rPr>
              <a:t>the </a:t>
            </a:r>
            <a:r>
              <a:rPr sz="3200" spc="-5" dirty="0">
                <a:cs typeface="Arial" panose="020B0604020202020204" pitchFamily="34" charset="0"/>
              </a:rPr>
              <a:t>comments box. </a:t>
            </a:r>
            <a:r>
              <a:rPr sz="3200" spc="-10" dirty="0">
                <a:cs typeface="Arial" panose="020B0604020202020204" pitchFamily="34" charset="0"/>
              </a:rPr>
              <a:t>The</a:t>
            </a:r>
            <a:r>
              <a:rPr lang="en-US" sz="3200" spc="-10" dirty="0">
                <a:cs typeface="Arial" panose="020B0604020202020204" pitchFamily="34" charset="0"/>
              </a:rPr>
              <a:t> </a:t>
            </a:r>
            <a:r>
              <a:rPr sz="3200" spc="-5" dirty="0">
                <a:cs typeface="Arial" panose="020B0604020202020204" pitchFamily="34" charset="0"/>
              </a:rPr>
              <a:t>coxswain</a:t>
            </a:r>
            <a:r>
              <a:rPr lang="en-US" sz="3200" spc="-5" dirty="0">
                <a:cs typeface="Arial" panose="020B0604020202020204" pitchFamily="34" charset="0"/>
              </a:rPr>
              <a:t> </a:t>
            </a:r>
            <a:r>
              <a:rPr sz="3200" dirty="0">
                <a:cs typeface="Arial" panose="020B0604020202020204" pitchFamily="34" charset="0"/>
              </a:rPr>
              <a:t>and/or facility cannot </a:t>
            </a:r>
            <a:r>
              <a:rPr sz="3200" spc="-10" dirty="0">
                <a:cs typeface="Arial" panose="020B0604020202020204" pitchFamily="34" charset="0"/>
              </a:rPr>
              <a:t>be</a:t>
            </a:r>
            <a:r>
              <a:rPr sz="3200" spc="-90" dirty="0">
                <a:cs typeface="Arial" panose="020B0604020202020204" pitchFamily="34" charset="0"/>
              </a:rPr>
              <a:t> </a:t>
            </a:r>
            <a:r>
              <a:rPr sz="3200" dirty="0">
                <a:cs typeface="Arial" panose="020B0604020202020204" pitchFamily="34" charset="0"/>
              </a:rPr>
              <a:t>changed</a:t>
            </a:r>
          </a:p>
          <a:p>
            <a:pPr marL="355600" indent="-342900">
              <a:lnSpc>
                <a:spcPct val="100000"/>
              </a:lnSpc>
              <a:spcBef>
                <a:spcPts val="645"/>
              </a:spcBef>
              <a:buChar char="•"/>
              <a:tabLst>
                <a:tab pos="354965" algn="l"/>
                <a:tab pos="355600" algn="l"/>
              </a:tabLst>
            </a:pPr>
            <a:r>
              <a:rPr sz="3200" dirty="0">
                <a:cs typeface="Arial" panose="020B0604020202020204" pitchFamily="34" charset="0"/>
              </a:rPr>
              <a:t>The IS </a:t>
            </a:r>
            <a:r>
              <a:rPr sz="3200" spc="-5" dirty="0">
                <a:cs typeface="Arial" panose="020B0604020202020204" pitchFamily="34" charset="0"/>
              </a:rPr>
              <a:t>officer will adjust </a:t>
            </a:r>
            <a:r>
              <a:rPr sz="3200" dirty="0">
                <a:cs typeface="Arial" panose="020B0604020202020204" pitchFamily="34" charset="0"/>
              </a:rPr>
              <a:t>the </a:t>
            </a:r>
            <a:r>
              <a:rPr sz="3200" spc="-5" dirty="0">
                <a:cs typeface="Arial" panose="020B0604020202020204" pitchFamily="34" charset="0"/>
              </a:rPr>
              <a:t>entries in</a:t>
            </a:r>
            <a:r>
              <a:rPr sz="3200" spc="20" dirty="0">
                <a:cs typeface="Arial" panose="020B0604020202020204" pitchFamily="34" charset="0"/>
              </a:rPr>
              <a:t> </a:t>
            </a:r>
            <a:r>
              <a:rPr sz="3200" spc="-5" dirty="0">
                <a:cs typeface="Arial" panose="020B0604020202020204" pitchFamily="34" charset="0"/>
              </a:rPr>
              <a:t>AUXDATA</a:t>
            </a:r>
            <a:endParaRPr sz="3200" dirty="0">
              <a:cs typeface="Arial" panose="020B0604020202020204" pitchFamily="34" charset="0"/>
            </a:endParaRPr>
          </a:p>
        </p:txBody>
      </p:sp>
    </p:spTree>
    <p:extLst>
      <p:ext uri="{BB962C8B-B14F-4D97-AF65-F5344CB8AC3E}">
        <p14:creationId xmlns:p14="http://schemas.microsoft.com/office/powerpoint/2010/main" val="2104990901"/>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8143A6-3FEE-4319-83D4-3FF5DFE8D7C8}"/>
              </a:ext>
            </a:extLst>
          </p:cNvPr>
          <p:cNvSpPr>
            <a:spLocks noGrp="1"/>
          </p:cNvSpPr>
          <p:nvPr>
            <p:ph type="title"/>
          </p:nvPr>
        </p:nvSpPr>
        <p:spPr/>
        <p:txBody>
          <a:bodyPr>
            <a:normAutofit/>
          </a:bodyPr>
          <a:lstStyle/>
          <a:p>
            <a:r>
              <a:rPr lang="en-US" sz="3600" dirty="0"/>
              <a:t>AOM</a:t>
            </a:r>
            <a:r>
              <a:rPr lang="en-US" sz="3600" spc="-95" dirty="0"/>
              <a:t> Reminders </a:t>
            </a:r>
            <a:r>
              <a:rPr lang="en-US" sz="3600" dirty="0"/>
              <a:t>(</a:t>
            </a:r>
            <a:r>
              <a:rPr lang="en-US" sz="3600" dirty="0" err="1"/>
              <a:t>Con’t</a:t>
            </a:r>
            <a:r>
              <a:rPr lang="en-US" sz="3600" dirty="0"/>
              <a:t>)</a:t>
            </a:r>
            <a:endParaRPr lang="en-US" sz="3600" b="1" dirty="0"/>
          </a:p>
        </p:txBody>
      </p:sp>
      <p:sp>
        <p:nvSpPr>
          <p:cNvPr id="3" name="Text Placeholder 2">
            <a:extLst>
              <a:ext uri="{FF2B5EF4-FFF2-40B4-BE49-F238E27FC236}">
                <a16:creationId xmlns="" xmlns:a16="http://schemas.microsoft.com/office/drawing/2014/main" id="{C6CD0147-6C52-4590-BAC7-A15972230324}"/>
              </a:ext>
            </a:extLst>
          </p:cNvPr>
          <p:cNvSpPr>
            <a:spLocks noGrp="1"/>
          </p:cNvSpPr>
          <p:nvPr>
            <p:ph type="body" idx="1"/>
          </p:nvPr>
        </p:nvSpPr>
        <p:spPr/>
        <p:txBody>
          <a:bodyPr/>
          <a:lstStyle/>
          <a:p>
            <a:r>
              <a:rPr lang="en-US" sz="3200" dirty="0"/>
              <a:t>Mission code 23A – SAR Standby	</a:t>
            </a:r>
          </a:p>
          <a:p>
            <a:pPr marL="898071" lvl="1" indent="-457200">
              <a:buFont typeface="Arial" panose="020B0604020202020204" pitchFamily="34" charset="0"/>
              <a:buChar char="•"/>
            </a:pPr>
            <a:r>
              <a:rPr lang="en-US" sz="2800" dirty="0"/>
              <a:t>Use only when specifically assigned by OIA to assume dedicated SAR standby or actual SAR mission</a:t>
            </a:r>
          </a:p>
          <a:p>
            <a:pPr marL="898071" lvl="1" indent="-457200">
              <a:buFont typeface="Arial" panose="020B0604020202020204" pitchFamily="34" charset="0"/>
              <a:buChar char="•"/>
            </a:pPr>
            <a:r>
              <a:rPr lang="en-US" sz="2800" dirty="0"/>
              <a:t>Qualified crew must be in immediate vicinity of facility and in prescribed uniform.</a:t>
            </a:r>
          </a:p>
          <a:p>
            <a:pPr marL="898071" lvl="1" indent="-457200">
              <a:buFont typeface="Arial" panose="020B0604020202020204" pitchFamily="34" charset="0"/>
              <a:buChar char="•"/>
            </a:pPr>
            <a:r>
              <a:rPr lang="en-US" sz="2800" dirty="0"/>
              <a:t>Examples: prolonged searches where Active Duty (AD) crews may exceed fatigue standards, AD assets not available, busy/holiday weekends</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37</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AFC0438A-29A2-43E4-89A2-8FDFF788E3BA}"/>
              </a:ext>
            </a:extLst>
          </p:cNvPr>
          <p:cNvSpPr>
            <a:spLocks noGrp="1"/>
          </p:cNvSpPr>
          <p:nvPr>
            <p:ph type="ftr" sz="quarter" idx="4294967295"/>
          </p:nvPr>
        </p:nvSpPr>
        <p:spPr>
          <a:xfrm>
            <a:off x="2939143" y="6273004"/>
            <a:ext cx="7994468" cy="439738"/>
          </a:xfrm>
          <a:prstGeom prst="rect">
            <a:avLst/>
          </a:prstGeom>
        </p:spPr>
        <p:txBody>
          <a:bodyPr/>
          <a:lstStyle/>
          <a:p>
            <a:pPr marL="562610" marR="5080" indent="-550545">
              <a:lnSpc>
                <a:spcPts val="1680"/>
              </a:lnSpc>
              <a:spcBef>
                <a:spcPts val="25"/>
              </a:spcBef>
            </a:pPr>
            <a:r>
              <a:rPr lang="en-US" dirty="0"/>
              <a:t>2020 Surface Operations Workshop  Response Directorate</a:t>
            </a:r>
          </a:p>
          <a:p>
            <a:pPr marL="562610" marR="5080" indent="-550545">
              <a:lnSpc>
                <a:spcPts val="1680"/>
              </a:lnSpc>
              <a:spcBef>
                <a:spcPts val="25"/>
              </a:spcBef>
            </a:pPr>
            <a:endParaRPr lang="en-US" spc="-5" dirty="0"/>
          </a:p>
        </p:txBody>
      </p:sp>
      <p:sp>
        <p:nvSpPr>
          <p:cNvPr id="7"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71140258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r>
              <a:rPr lang="en-US" sz="3600" dirty="0"/>
              <a:t>AOM</a:t>
            </a:r>
            <a:r>
              <a:rPr lang="en-US" sz="3600" spc="-95" dirty="0"/>
              <a:t> Reminders </a:t>
            </a:r>
            <a:r>
              <a:rPr lang="en-US" sz="3600" dirty="0"/>
              <a:t>(</a:t>
            </a:r>
            <a:r>
              <a:rPr lang="en-US" sz="3600" dirty="0" err="1"/>
              <a:t>Con’t</a:t>
            </a:r>
            <a:r>
              <a:rPr lang="en-US" sz="3600" dirty="0"/>
              <a:t>)</a:t>
            </a:r>
            <a:endParaRPr lang="en-US" sz="3600" b="1"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38</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56708" y="6248398"/>
            <a:ext cx="7981405"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549436"/>
            <a:ext cx="11134724" cy="4180632"/>
          </a:xfrm>
          <a:prstGeom prst="rect">
            <a:avLst/>
          </a:prstGeom>
        </p:spPr>
        <p:txBody>
          <a:bodyPr vert="horz" wrap="square" lIns="0" tIns="0" rIns="0" bIns="0" rtlCol="0">
            <a:spAutoFit/>
          </a:bodyPr>
          <a:lstStyle/>
          <a:p>
            <a:pPr marL="355600" indent="-342900">
              <a:lnSpc>
                <a:spcPct val="100000"/>
              </a:lnSpc>
              <a:buChar char="•"/>
              <a:tabLst>
                <a:tab pos="354965" algn="l"/>
                <a:tab pos="355600" algn="l"/>
              </a:tabLst>
            </a:pPr>
            <a:r>
              <a:rPr sz="3200" spc="-5" dirty="0">
                <a:latin typeface="Arial" panose="020B0604020202020204" pitchFamily="34" charset="0"/>
                <a:cs typeface="Arial" panose="020B0604020202020204" pitchFamily="34" charset="0"/>
              </a:rPr>
              <a:t>When </a:t>
            </a:r>
            <a:r>
              <a:rPr sz="3200" dirty="0">
                <a:latin typeface="Arial" panose="020B0604020202020204" pitchFamily="34" charset="0"/>
                <a:cs typeface="Arial" panose="020B0604020202020204" pitchFamily="34" charset="0"/>
              </a:rPr>
              <a:t>requesting orders, </a:t>
            </a:r>
            <a:r>
              <a:rPr sz="3200" spc="-5" dirty="0">
                <a:latin typeface="Arial" panose="020B0604020202020204" pitchFamily="34" charset="0"/>
                <a:cs typeface="Arial" panose="020B0604020202020204" pitchFamily="34" charset="0"/>
              </a:rPr>
              <a:t>always check the</a:t>
            </a:r>
            <a:r>
              <a:rPr sz="3200" spc="20"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last</a:t>
            </a:r>
            <a:endParaRPr sz="3200" dirty="0">
              <a:latin typeface="Arial" panose="020B0604020202020204" pitchFamily="34" charset="0"/>
              <a:cs typeface="Arial" panose="020B0604020202020204" pitchFamily="34" charset="0"/>
            </a:endParaRPr>
          </a:p>
          <a:p>
            <a:pPr marL="355600">
              <a:lnSpc>
                <a:spcPct val="100000"/>
              </a:lnSpc>
            </a:pPr>
            <a:r>
              <a:rPr sz="3200" spc="-5" dirty="0">
                <a:latin typeface="Arial" panose="020B0604020202020204" pitchFamily="34" charset="0"/>
                <a:cs typeface="Arial" panose="020B0604020202020204" pitchFamily="34" charset="0"/>
              </a:rPr>
              <a:t>Facility </a:t>
            </a:r>
            <a:r>
              <a:rPr sz="3200" dirty="0">
                <a:latin typeface="Arial" panose="020B0604020202020204" pitchFamily="34" charset="0"/>
                <a:cs typeface="Arial" panose="020B0604020202020204" pitchFamily="34" charset="0"/>
              </a:rPr>
              <a:t>Inspection</a:t>
            </a:r>
            <a:r>
              <a:rPr sz="3200" spc="-3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Date</a:t>
            </a:r>
            <a:endParaRPr sz="3200" dirty="0">
              <a:latin typeface="Arial" panose="020B0604020202020204" pitchFamily="34" charset="0"/>
              <a:cs typeface="Arial" panose="020B0604020202020204" pitchFamily="34" charset="0"/>
            </a:endParaRPr>
          </a:p>
          <a:p>
            <a:pPr marL="812800" marR="205740" lvl="1" indent="-342900">
              <a:spcBef>
                <a:spcPts val="670"/>
              </a:spcBef>
              <a:buChar char="•"/>
              <a:tabLst>
                <a:tab pos="354965" algn="l"/>
                <a:tab pos="355600" algn="l"/>
              </a:tabLst>
            </a:pPr>
            <a:r>
              <a:rPr sz="2800" spc="-5" dirty="0">
                <a:latin typeface="Arial" panose="020B0604020202020204" pitchFamily="34" charset="0"/>
                <a:cs typeface="Arial" panose="020B0604020202020204" pitchFamily="34" charset="0"/>
              </a:rPr>
              <a:t>If the </a:t>
            </a:r>
            <a:r>
              <a:rPr sz="2800" dirty="0">
                <a:latin typeface="Arial" panose="020B0604020202020204" pitchFamily="34" charset="0"/>
                <a:cs typeface="Arial" panose="020B0604020202020204" pitchFamily="34" charset="0"/>
              </a:rPr>
              <a:t>patrol </a:t>
            </a:r>
            <a:r>
              <a:rPr sz="2800" spc="-5" dirty="0">
                <a:latin typeface="Arial" panose="020B0604020202020204" pitchFamily="34" charset="0"/>
                <a:cs typeface="Arial" panose="020B0604020202020204" pitchFamily="34" charset="0"/>
              </a:rPr>
              <a:t>date will be 1 year </a:t>
            </a:r>
            <a:r>
              <a:rPr lang="en-US" sz="2800" spc="-5" dirty="0">
                <a:latin typeface="Arial" panose="020B0604020202020204" pitchFamily="34" charset="0"/>
                <a:cs typeface="Arial" panose="020B0604020202020204" pitchFamily="34" charset="0"/>
              </a:rPr>
              <a:t>+</a:t>
            </a:r>
            <a:r>
              <a:rPr sz="2800" spc="-5" dirty="0">
                <a:latin typeface="Arial" panose="020B0604020202020204" pitchFamily="34" charset="0"/>
                <a:cs typeface="Arial" panose="020B0604020202020204" pitchFamily="34" charset="0"/>
              </a:rPr>
              <a:t> 45 </a:t>
            </a:r>
            <a:r>
              <a:rPr sz="2800" dirty="0">
                <a:latin typeface="Arial" panose="020B0604020202020204" pitchFamily="34" charset="0"/>
                <a:cs typeface="Arial" panose="020B0604020202020204" pitchFamily="34" charset="0"/>
              </a:rPr>
              <a:t>days from </a:t>
            </a:r>
            <a:r>
              <a:rPr sz="2800" spc="-5" dirty="0">
                <a:latin typeface="Arial" panose="020B0604020202020204" pitchFamily="34" charset="0"/>
                <a:cs typeface="Arial" panose="020B0604020202020204" pitchFamily="34" charset="0"/>
              </a:rPr>
              <a:t>the last inspection, a new offer for use must be submitted </a:t>
            </a:r>
            <a:r>
              <a:rPr sz="2800" dirty="0">
                <a:latin typeface="Arial" panose="020B0604020202020204" pitchFamily="34" charset="0"/>
                <a:cs typeface="Arial" panose="020B0604020202020204" pitchFamily="34" charset="0"/>
              </a:rPr>
              <a:t>before </a:t>
            </a:r>
            <a:r>
              <a:rPr sz="2800" spc="-5" dirty="0">
                <a:latin typeface="Arial" panose="020B0604020202020204" pitchFamily="34" charset="0"/>
                <a:cs typeface="Arial" panose="020B0604020202020204" pitchFamily="34" charset="0"/>
              </a:rPr>
              <a:t>the </a:t>
            </a:r>
            <a:r>
              <a:rPr sz="2800" dirty="0">
                <a:latin typeface="Arial" panose="020B0604020202020204" pitchFamily="34" charset="0"/>
                <a:cs typeface="Arial" panose="020B0604020202020204" pitchFamily="34" charset="0"/>
              </a:rPr>
              <a:t>patrol. </a:t>
            </a:r>
            <a:r>
              <a:rPr sz="2800" spc="-10" dirty="0">
                <a:latin typeface="Arial" panose="020B0604020202020204" pitchFamily="34" charset="0"/>
                <a:cs typeface="Arial" panose="020B0604020202020204" pitchFamily="34" charset="0"/>
              </a:rPr>
              <a:t>AOM </a:t>
            </a:r>
            <a:r>
              <a:rPr sz="2800" spc="-5" dirty="0">
                <a:latin typeface="Arial" panose="020B0604020202020204" pitchFamily="34" charset="0"/>
                <a:cs typeface="Arial" panose="020B0604020202020204" pitchFamily="34" charset="0"/>
              </a:rPr>
              <a:t>will not allow order </a:t>
            </a:r>
            <a:r>
              <a:rPr sz="2800" dirty="0">
                <a:latin typeface="Arial" panose="020B0604020202020204" pitchFamily="34" charset="0"/>
                <a:cs typeface="Arial" panose="020B0604020202020204" pitchFamily="34" charset="0"/>
              </a:rPr>
              <a:t>completion </a:t>
            </a:r>
            <a:r>
              <a:rPr sz="2800" spc="-5" dirty="0">
                <a:latin typeface="Arial" panose="020B0604020202020204" pitchFamily="34" charset="0"/>
                <a:cs typeface="Arial" panose="020B0604020202020204" pitchFamily="34" charset="0"/>
              </a:rPr>
              <a:t>with an </a:t>
            </a:r>
            <a:r>
              <a:rPr sz="2800" dirty="0">
                <a:latin typeface="Arial" panose="020B0604020202020204" pitchFamily="34" charset="0"/>
                <a:cs typeface="Arial" panose="020B0604020202020204" pitchFamily="34" charset="0"/>
              </a:rPr>
              <a:t>out </a:t>
            </a:r>
            <a:r>
              <a:rPr sz="2800" spc="-5" dirty="0">
                <a:latin typeface="Arial" panose="020B0604020202020204" pitchFamily="34" charset="0"/>
                <a:cs typeface="Arial" panose="020B0604020202020204" pitchFamily="34" charset="0"/>
              </a:rPr>
              <a:t>of date</a:t>
            </a:r>
            <a:r>
              <a:rPr sz="2800" spc="1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inspection</a:t>
            </a:r>
          </a:p>
          <a:p>
            <a:pPr marL="812800" marR="5080" lvl="1" indent="-342900">
              <a:spcBef>
                <a:spcPts val="670"/>
              </a:spcBef>
              <a:buChar char="•"/>
              <a:tabLst>
                <a:tab pos="354965" algn="l"/>
                <a:tab pos="355600" algn="l"/>
              </a:tabLst>
            </a:pPr>
            <a:r>
              <a:rPr sz="2800" spc="-5" dirty="0">
                <a:latin typeface="Arial" panose="020B0604020202020204" pitchFamily="34" charset="0"/>
                <a:cs typeface="Arial" panose="020B0604020202020204" pitchFamily="34" charset="0"/>
              </a:rPr>
              <a:t>If the date you </a:t>
            </a:r>
            <a:r>
              <a:rPr sz="2800" dirty="0">
                <a:latin typeface="Arial" panose="020B0604020202020204" pitchFamily="34" charset="0"/>
                <a:cs typeface="Arial" panose="020B0604020202020204" pitchFamily="34" charset="0"/>
              </a:rPr>
              <a:t>try </a:t>
            </a:r>
            <a:r>
              <a:rPr sz="2800" spc="-5" dirty="0">
                <a:latin typeface="Arial" panose="020B0604020202020204" pitchFamily="34" charset="0"/>
                <a:cs typeface="Arial" panose="020B0604020202020204" pitchFamily="34" charset="0"/>
              </a:rPr>
              <a:t>to complete orders is over</a:t>
            </a:r>
            <a:r>
              <a:rPr lang="en-US" sz="2800" spc="-5" dirty="0">
                <a:latin typeface="Arial" panose="020B0604020202020204" pitchFamily="34" charset="0"/>
                <a:cs typeface="Arial" panose="020B0604020202020204" pitchFamily="34" charset="0"/>
              </a:rPr>
              <a:t> 1 year + 45 </a:t>
            </a:r>
            <a:r>
              <a:rPr lang="en-US" sz="2800" dirty="0">
                <a:latin typeface="Arial" panose="020B0604020202020204" pitchFamily="34" charset="0"/>
                <a:cs typeface="Arial" panose="020B0604020202020204" pitchFamily="34" charset="0"/>
              </a:rPr>
              <a:t>days</a:t>
            </a:r>
            <a:r>
              <a:rPr sz="2800" spc="-5" dirty="0">
                <a:latin typeface="Arial" panose="020B0604020202020204" pitchFamily="34" charset="0"/>
                <a:cs typeface="Arial" panose="020B0604020202020204" pitchFamily="34" charset="0"/>
              </a:rPr>
              <a:t> from the last inspection, </a:t>
            </a:r>
            <a:r>
              <a:rPr sz="2800" spc="-10" dirty="0">
                <a:latin typeface="Arial" panose="020B0604020202020204" pitchFamily="34" charset="0"/>
                <a:cs typeface="Arial" panose="020B0604020202020204" pitchFamily="34" charset="0"/>
              </a:rPr>
              <a:t>AOM </a:t>
            </a:r>
            <a:r>
              <a:rPr sz="2800" spc="-5" dirty="0">
                <a:latin typeface="Arial" panose="020B0604020202020204" pitchFamily="34" charset="0"/>
                <a:cs typeface="Arial" panose="020B0604020202020204" pitchFamily="34" charset="0"/>
              </a:rPr>
              <a:t>will not allow completion of the </a:t>
            </a:r>
            <a:r>
              <a:rPr sz="2800" dirty="0">
                <a:latin typeface="Arial" panose="020B0604020202020204" pitchFamily="34" charset="0"/>
                <a:cs typeface="Arial" panose="020B0604020202020204" pitchFamily="34" charset="0"/>
              </a:rPr>
              <a:t>orders, even if </a:t>
            </a:r>
            <a:r>
              <a:rPr sz="2800" spc="-5" dirty="0">
                <a:latin typeface="Arial" panose="020B0604020202020204" pitchFamily="34" charset="0"/>
                <a:cs typeface="Arial" panose="020B0604020202020204" pitchFamily="34" charset="0"/>
              </a:rPr>
              <a:t>the </a:t>
            </a:r>
            <a:r>
              <a:rPr sz="2800" dirty="0">
                <a:latin typeface="Arial" panose="020B0604020202020204" pitchFamily="34" charset="0"/>
                <a:cs typeface="Arial" panose="020B0604020202020204" pitchFamily="34" charset="0"/>
              </a:rPr>
              <a:t>patrol </a:t>
            </a:r>
            <a:r>
              <a:rPr sz="2800" spc="-5" dirty="0">
                <a:latin typeface="Arial" panose="020B0604020202020204" pitchFamily="34" charset="0"/>
                <a:cs typeface="Arial" panose="020B0604020202020204" pitchFamily="34" charset="0"/>
              </a:rPr>
              <a:t>date was within the</a:t>
            </a:r>
            <a:r>
              <a:rPr lang="en-US" sz="2800" spc="-5" dirty="0">
                <a:latin typeface="Arial" panose="020B0604020202020204" pitchFamily="34" charset="0"/>
                <a:cs typeface="Arial" panose="020B0604020202020204" pitchFamily="34" charset="0"/>
              </a:rPr>
              <a:t> 1 year + 45 </a:t>
            </a:r>
            <a:r>
              <a:rPr lang="en-US" sz="2800" dirty="0">
                <a:latin typeface="Arial" panose="020B0604020202020204" pitchFamily="34" charset="0"/>
                <a:cs typeface="Arial" panose="020B0604020202020204" pitchFamily="34" charset="0"/>
              </a:rPr>
              <a:t>days</a:t>
            </a:r>
            <a:endParaRP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921953"/>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r>
              <a:rPr lang="en-US" sz="3600" dirty="0"/>
              <a:t>AOM</a:t>
            </a:r>
            <a:r>
              <a:rPr lang="en-US" sz="3600" spc="-95" dirty="0"/>
              <a:t> Reminders </a:t>
            </a:r>
            <a:r>
              <a:rPr lang="en-US" sz="3600" dirty="0"/>
              <a:t>(</a:t>
            </a:r>
            <a:r>
              <a:rPr lang="en-US" sz="3600" dirty="0" err="1"/>
              <a:t>Con’t</a:t>
            </a:r>
            <a:r>
              <a:rPr lang="en-US" sz="3600" dirty="0"/>
              <a:t>)</a:t>
            </a:r>
            <a:endParaRPr lang="en-US" sz="3600" b="1"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39</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226525" y="6273004"/>
            <a:ext cx="7916091"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714586" y="1588624"/>
            <a:ext cx="10645987" cy="3408625"/>
          </a:xfrm>
          <a:prstGeom prst="rect">
            <a:avLst/>
          </a:prstGeom>
        </p:spPr>
        <p:txBody>
          <a:bodyPr vert="horz" wrap="square" lIns="0" tIns="0" rIns="0" bIns="0" rtlCol="0">
            <a:spAutoFit/>
          </a:bodyPr>
          <a:lstStyle/>
          <a:p>
            <a:pPr marL="355600" indent="-342900">
              <a:lnSpc>
                <a:spcPct val="100000"/>
              </a:lnSpc>
              <a:buChar char="•"/>
              <a:tabLst>
                <a:tab pos="354965" algn="l"/>
                <a:tab pos="355600" algn="l"/>
              </a:tabLst>
            </a:pPr>
            <a:r>
              <a:rPr sz="3200" spc="-5" dirty="0">
                <a:latin typeface="Arial" panose="020B0604020202020204" pitchFamily="34" charset="0"/>
                <a:cs typeface="Arial" panose="020B0604020202020204" pitchFamily="34" charset="0"/>
              </a:rPr>
              <a:t>Meals are </a:t>
            </a:r>
            <a:r>
              <a:rPr sz="3200" dirty="0">
                <a:latin typeface="Arial" panose="020B0604020202020204" pitchFamily="34" charset="0"/>
                <a:cs typeface="Arial" panose="020B0604020202020204" pitchFamily="34" charset="0"/>
              </a:rPr>
              <a:t>no</a:t>
            </a:r>
            <a:r>
              <a:rPr lang="en-US" sz="3200" dirty="0">
                <a:latin typeface="Arial" panose="020B0604020202020204" pitchFamily="34" charset="0"/>
                <a:cs typeface="Arial" panose="020B0604020202020204" pitchFamily="34" charset="0"/>
              </a:rPr>
              <a:t>t </a:t>
            </a:r>
            <a:r>
              <a:rPr sz="3200" dirty="0">
                <a:latin typeface="Arial" panose="020B0604020202020204" pitchFamily="34" charset="0"/>
                <a:cs typeface="Arial" panose="020B0604020202020204" pitchFamily="34" charset="0"/>
              </a:rPr>
              <a:t>automatically </a:t>
            </a:r>
            <a:r>
              <a:rPr lang="en-US" sz="3200" dirty="0">
                <a:latin typeface="Arial" panose="020B0604020202020204" pitchFamily="34" charset="0"/>
                <a:cs typeface="Arial" panose="020B0604020202020204" pitchFamily="34" charset="0"/>
              </a:rPr>
              <a:t>checked off</a:t>
            </a:r>
            <a:r>
              <a:rPr sz="3200" spc="6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a:t>
            </a:r>
            <a:r>
              <a:rPr lang="en-US" sz="3200" spc="-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must be </a:t>
            </a:r>
            <a:r>
              <a:rPr sz="3200" dirty="0">
                <a:latin typeface="Arial" panose="020B0604020202020204" pitchFamily="34" charset="0"/>
                <a:cs typeface="Arial" panose="020B0604020202020204" pitchFamily="34" charset="0"/>
              </a:rPr>
              <a:t>selected manually </a:t>
            </a:r>
            <a:r>
              <a:rPr sz="3200" spc="-5" dirty="0">
                <a:latin typeface="Arial" panose="020B0604020202020204" pitchFamily="34" charset="0"/>
                <a:cs typeface="Arial" panose="020B0604020202020204" pitchFamily="34" charset="0"/>
              </a:rPr>
              <a:t>for </a:t>
            </a:r>
            <a:r>
              <a:rPr sz="3200" b="1" spc="-5" dirty="0">
                <a:latin typeface="Arial" panose="020B0604020202020204" pitchFamily="34" charset="0"/>
                <a:cs typeface="Arial" panose="020B0604020202020204" pitchFamily="34" charset="0"/>
              </a:rPr>
              <a:t>each</a:t>
            </a:r>
            <a:r>
              <a:rPr sz="3200" b="1" spc="55" dirty="0">
                <a:latin typeface="Arial" panose="020B0604020202020204" pitchFamily="34" charset="0"/>
                <a:cs typeface="Arial" panose="020B0604020202020204" pitchFamily="34" charset="0"/>
              </a:rPr>
              <a:t> </a:t>
            </a:r>
            <a:r>
              <a:rPr sz="3200" spc="-5" dirty="0">
                <a:latin typeface="Arial" panose="020B0604020202020204" pitchFamily="34" charset="0"/>
                <a:cs typeface="Arial" panose="020B0604020202020204" pitchFamily="34" charset="0"/>
              </a:rPr>
              <a:t>member</a:t>
            </a:r>
            <a:endParaRPr sz="3200" dirty="0">
              <a:latin typeface="Arial" panose="020B0604020202020204" pitchFamily="34" charset="0"/>
              <a:cs typeface="Arial" panose="020B0604020202020204" pitchFamily="34" charset="0"/>
            </a:endParaRPr>
          </a:p>
          <a:p>
            <a:pPr marL="812800" marR="474980" lvl="1" indent="-342900">
              <a:spcBef>
                <a:spcPts val="670"/>
              </a:spcBef>
              <a:buChar char="•"/>
              <a:tabLst>
                <a:tab pos="354965" algn="l"/>
                <a:tab pos="355600" algn="l"/>
              </a:tabLst>
            </a:pPr>
            <a:r>
              <a:rPr sz="2800" spc="-5" dirty="0">
                <a:latin typeface="Arial" panose="020B0604020202020204" pitchFamily="34" charset="0"/>
                <a:cs typeface="Arial" panose="020B0604020202020204" pitchFamily="34" charset="0"/>
              </a:rPr>
              <a:t>Select </a:t>
            </a:r>
            <a:r>
              <a:rPr sz="2800" dirty="0">
                <a:latin typeface="Arial" panose="020B0604020202020204" pitchFamily="34" charset="0"/>
                <a:cs typeface="Arial" panose="020B0604020202020204" pitchFamily="34" charset="0"/>
              </a:rPr>
              <a:t>only </a:t>
            </a:r>
            <a:r>
              <a:rPr sz="2800" spc="-5" dirty="0">
                <a:latin typeface="Arial" panose="020B0604020202020204" pitchFamily="34" charset="0"/>
                <a:cs typeface="Arial" panose="020B0604020202020204" pitchFamily="34" charset="0"/>
              </a:rPr>
              <a:t>the meals that were </a:t>
            </a:r>
            <a:r>
              <a:rPr sz="2800" dirty="0">
                <a:latin typeface="Arial" panose="020B0604020202020204" pitchFamily="34" charset="0"/>
                <a:cs typeface="Arial" panose="020B0604020202020204" pitchFamily="34" charset="0"/>
              </a:rPr>
              <a:t>actually </a:t>
            </a:r>
            <a:r>
              <a:rPr sz="2800" spc="-5" dirty="0">
                <a:latin typeface="Arial" panose="020B0604020202020204" pitchFamily="34" charset="0"/>
                <a:cs typeface="Arial" panose="020B0604020202020204" pitchFamily="34" charset="0"/>
              </a:rPr>
              <a:t>consumed </a:t>
            </a:r>
            <a:r>
              <a:rPr sz="2800" dirty="0">
                <a:latin typeface="Arial" panose="020B0604020202020204" pitchFamily="34" charset="0"/>
                <a:cs typeface="Arial" panose="020B0604020202020204" pitchFamily="34" charset="0"/>
              </a:rPr>
              <a:t>during </a:t>
            </a:r>
            <a:r>
              <a:rPr sz="2800" spc="-5" dirty="0">
                <a:latin typeface="Arial" panose="020B0604020202020204" pitchFamily="34" charset="0"/>
                <a:cs typeface="Arial" panose="020B0604020202020204" pitchFamily="34" charset="0"/>
              </a:rPr>
              <a:t>the underway portion of the </a:t>
            </a:r>
            <a:r>
              <a:rPr sz="2800" dirty="0">
                <a:latin typeface="Arial" panose="020B0604020202020204" pitchFamily="34" charset="0"/>
                <a:cs typeface="Arial" panose="020B0604020202020204" pitchFamily="34" charset="0"/>
              </a:rPr>
              <a:t>patrol, </a:t>
            </a:r>
            <a:r>
              <a:rPr sz="2800" spc="-5" dirty="0">
                <a:latin typeface="Arial" panose="020B0604020202020204" pitchFamily="34" charset="0"/>
                <a:cs typeface="Arial" panose="020B0604020202020204" pitchFamily="34" charset="0"/>
              </a:rPr>
              <a:t>not before </a:t>
            </a:r>
            <a:r>
              <a:rPr sz="2800" dirty="0">
                <a:latin typeface="Arial" panose="020B0604020202020204" pitchFamily="34" charset="0"/>
                <a:cs typeface="Arial" panose="020B0604020202020204" pitchFamily="34" charset="0"/>
              </a:rPr>
              <a:t>and</a:t>
            </a:r>
            <a:r>
              <a:rPr sz="2800" spc="-10"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after</a:t>
            </a:r>
            <a:endParaRPr sz="2800" dirty="0">
              <a:latin typeface="Arial" panose="020B0604020202020204" pitchFamily="34" charset="0"/>
              <a:cs typeface="Arial" panose="020B0604020202020204" pitchFamily="34" charset="0"/>
            </a:endParaRPr>
          </a:p>
          <a:p>
            <a:pPr marL="812800" marR="304165" lvl="1" indent="-342900">
              <a:spcBef>
                <a:spcPts val="670"/>
              </a:spcBef>
              <a:buChar char="•"/>
              <a:tabLst>
                <a:tab pos="354965" algn="l"/>
                <a:tab pos="355600" algn="l"/>
              </a:tabLst>
            </a:pPr>
            <a:r>
              <a:rPr sz="2800" spc="-5" dirty="0">
                <a:latin typeface="Arial" panose="020B0604020202020204" pitchFamily="34" charset="0"/>
                <a:cs typeface="Arial" panose="020B0604020202020204" pitchFamily="34" charset="0"/>
              </a:rPr>
              <a:t>FINCEN does </a:t>
            </a:r>
            <a:r>
              <a:rPr sz="2800" dirty="0">
                <a:latin typeface="Arial" panose="020B0604020202020204" pitchFamily="34" charset="0"/>
                <a:cs typeface="Arial" panose="020B0604020202020204" pitchFamily="34" charset="0"/>
              </a:rPr>
              <a:t>not </a:t>
            </a:r>
            <a:r>
              <a:rPr sz="2800" spc="-5" dirty="0">
                <a:latin typeface="Arial" panose="020B0604020202020204" pitchFamily="34" charset="0"/>
                <a:cs typeface="Arial" panose="020B0604020202020204" pitchFamily="34" charset="0"/>
              </a:rPr>
              <a:t>pay for water, soda, snacks, </a:t>
            </a:r>
            <a:r>
              <a:rPr sz="2800" dirty="0">
                <a:latin typeface="Arial" panose="020B0604020202020204" pitchFamily="34" charset="0"/>
                <a:cs typeface="Arial" panose="020B0604020202020204" pitchFamily="34" charset="0"/>
              </a:rPr>
              <a:t>etc.</a:t>
            </a:r>
          </a:p>
          <a:p>
            <a:pPr marL="812800" marR="5080" lvl="1" indent="-342900">
              <a:spcBef>
                <a:spcPts val="670"/>
              </a:spcBef>
              <a:buChar char="•"/>
              <a:tabLst>
                <a:tab pos="354965" algn="l"/>
                <a:tab pos="355600" algn="l"/>
              </a:tabLst>
            </a:pPr>
            <a:r>
              <a:rPr sz="2800" spc="-5" dirty="0">
                <a:latin typeface="Arial" panose="020B0604020202020204" pitchFamily="34" charset="0"/>
                <a:cs typeface="Arial" panose="020B0604020202020204" pitchFamily="34" charset="0"/>
              </a:rPr>
              <a:t>If you </a:t>
            </a:r>
            <a:r>
              <a:rPr sz="2800" dirty="0">
                <a:latin typeface="Arial" panose="020B0604020202020204" pitchFamily="34" charset="0"/>
                <a:cs typeface="Arial" panose="020B0604020202020204" pitchFamily="34" charset="0"/>
              </a:rPr>
              <a:t>receive fuel or </a:t>
            </a:r>
            <a:r>
              <a:rPr sz="2800" spc="-5" dirty="0">
                <a:latin typeface="Arial" panose="020B0604020202020204" pitchFamily="34" charset="0"/>
                <a:cs typeface="Arial" panose="020B0604020202020204" pitchFamily="34" charset="0"/>
              </a:rPr>
              <a:t>meals at no </a:t>
            </a:r>
            <a:r>
              <a:rPr sz="2800" dirty="0">
                <a:latin typeface="Arial" panose="020B0604020202020204" pitchFamily="34" charset="0"/>
                <a:cs typeface="Arial" panose="020B0604020202020204" pitchFamily="34" charset="0"/>
              </a:rPr>
              <a:t>cost from </a:t>
            </a:r>
            <a:r>
              <a:rPr sz="2800" spc="-5" dirty="0">
                <a:latin typeface="Arial" panose="020B0604020202020204" pitchFamily="34" charset="0"/>
                <a:cs typeface="Arial" panose="020B0604020202020204" pitchFamily="34" charset="0"/>
              </a:rPr>
              <a:t>the Coast </a:t>
            </a:r>
            <a:r>
              <a:rPr sz="2800" dirty="0">
                <a:latin typeface="Arial" panose="020B0604020202020204" pitchFamily="34" charset="0"/>
                <a:cs typeface="Arial" panose="020B0604020202020204" pitchFamily="34" charset="0"/>
              </a:rPr>
              <a:t>Guard, </a:t>
            </a:r>
            <a:r>
              <a:rPr sz="2800" spc="-5" dirty="0">
                <a:latin typeface="Arial" panose="020B0604020202020204" pitchFamily="34" charset="0"/>
                <a:cs typeface="Arial" panose="020B0604020202020204" pitchFamily="34" charset="0"/>
              </a:rPr>
              <a:t>check “Government Provided”</a:t>
            </a:r>
            <a:r>
              <a:rPr sz="2800" spc="80"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box</a:t>
            </a:r>
            <a:endParaRP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59550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4E242B-C570-4C77-B336-C9923A56367B}"/>
              </a:ext>
            </a:extLst>
          </p:cNvPr>
          <p:cNvSpPr>
            <a:spLocks noGrp="1"/>
          </p:cNvSpPr>
          <p:nvPr>
            <p:ph type="title"/>
          </p:nvPr>
        </p:nvSpPr>
        <p:spPr/>
        <p:txBody>
          <a:bodyPr>
            <a:normAutofit/>
          </a:bodyPr>
          <a:lstStyle/>
          <a:p>
            <a:pPr algn="r"/>
            <a:r>
              <a:rPr lang="en-US" sz="3600" b="1" dirty="0"/>
              <a:t>Risk Management (RM)</a:t>
            </a:r>
          </a:p>
        </p:txBody>
      </p:sp>
      <p:sp>
        <p:nvSpPr>
          <p:cNvPr id="3" name="Text Placeholder 2">
            <a:extLst>
              <a:ext uri="{FF2B5EF4-FFF2-40B4-BE49-F238E27FC236}">
                <a16:creationId xmlns="" xmlns:a16="http://schemas.microsoft.com/office/drawing/2014/main" id="{BC1128A1-79B5-40BA-9AE8-0B99E66BDC81}"/>
              </a:ext>
            </a:extLst>
          </p:cNvPr>
          <p:cNvSpPr>
            <a:spLocks noGrp="1"/>
          </p:cNvSpPr>
          <p:nvPr>
            <p:ph type="body" idx="1"/>
          </p:nvPr>
        </p:nvSpPr>
        <p:spPr/>
        <p:txBody>
          <a:bodyPr>
            <a:normAutofit/>
          </a:bodyPr>
          <a:lstStyle/>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Coast Guard (including Auxiliary) operations are inherently complex, dynamic, potentially dangerous, and, by nature, involve the acceptance of some level of risk</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Risk </a:t>
            </a:r>
            <a:r>
              <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MUST</a:t>
            </a:r>
            <a:r>
              <a:rPr lang="en-US" dirty="0">
                <a:latin typeface="Arial" panose="020B0604020202020204" pitchFamily="34" charset="0"/>
                <a:cs typeface="Arial" panose="020B0604020202020204" pitchFamily="34" charset="0"/>
              </a:rPr>
              <a:t> be continuously evaluated throughout every mission not just at the initial briefing</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Mission plans and risk profile should be reported to OIA</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BB7B74B7-C839-4A43-9029-5849025AC1A2}"/>
              </a:ext>
            </a:extLst>
          </p:cNvPr>
          <p:cNvSpPr>
            <a:spLocks noGrp="1"/>
          </p:cNvSpPr>
          <p:nvPr>
            <p:ph type="ftr" sz="quarter" idx="4294967295"/>
          </p:nvPr>
        </p:nvSpPr>
        <p:spPr>
          <a:xfrm>
            <a:off x="3004457" y="6301962"/>
            <a:ext cx="7746274" cy="439738"/>
          </a:xfrm>
          <a:prstGeom prst="rect">
            <a:avLst/>
          </a:prstGeom>
        </p:spPr>
        <p:txBody>
          <a:bodyPr/>
          <a:lstStyle/>
          <a:p>
            <a:pPr marL="562610" marR="5080" indent="-550545">
              <a:lnSpc>
                <a:spcPts val="1680"/>
              </a:lnSpc>
              <a:spcBef>
                <a:spcPts val="25"/>
              </a:spcBef>
            </a:pPr>
            <a:r>
              <a:rPr lang="en-US" dirty="0"/>
              <a:t>2020 Surface Operations Workshop  Response Directorate</a:t>
            </a:r>
            <a:endParaRPr lang="en-US" spc="-5" dirty="0"/>
          </a:p>
        </p:txBody>
      </p:sp>
      <p:sp>
        <p:nvSpPr>
          <p:cNvPr id="7" name="object 4"/>
          <p:cNvSpPr/>
          <p:nvPr/>
        </p:nvSpPr>
        <p:spPr>
          <a:xfrm>
            <a:off x="609601" y="6248398"/>
            <a:ext cx="2171700" cy="488950"/>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894205862"/>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r>
              <a:rPr lang="en-US" sz="3600" dirty="0"/>
              <a:t>AOM</a:t>
            </a:r>
            <a:r>
              <a:rPr lang="en-US" sz="3600" spc="-95" dirty="0"/>
              <a:t> Reminders </a:t>
            </a:r>
            <a:r>
              <a:rPr lang="en-US" sz="3600" dirty="0"/>
              <a:t>(</a:t>
            </a:r>
            <a:r>
              <a:rPr lang="en-US" sz="3600" dirty="0" err="1"/>
              <a:t>Con’t</a:t>
            </a:r>
            <a:r>
              <a:rPr lang="en-US" sz="3600" dirty="0"/>
              <a:t>)</a:t>
            </a:r>
            <a:endParaRPr lang="en-US" sz="3600" b="1"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40</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17519" y="6273004"/>
            <a:ext cx="7903029"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602196"/>
            <a:ext cx="10972799" cy="4244752"/>
          </a:xfrm>
          <a:prstGeom prst="rect">
            <a:avLst/>
          </a:prstGeom>
        </p:spPr>
        <p:txBody>
          <a:bodyPr vert="horz" wrap="square" lIns="0" tIns="0" rIns="0" bIns="0" rtlCol="0">
            <a:spAutoFit/>
          </a:bodyPr>
          <a:lstStyle/>
          <a:p>
            <a:pPr marL="355600" indent="-342900">
              <a:lnSpc>
                <a:spcPct val="100000"/>
              </a:lnSpc>
              <a:buChar char="•"/>
              <a:tabLst>
                <a:tab pos="354965" algn="l"/>
                <a:tab pos="355600" algn="l"/>
              </a:tabLst>
            </a:pPr>
            <a:r>
              <a:rPr sz="3200" spc="-5" dirty="0">
                <a:latin typeface="Arial"/>
                <a:cs typeface="Arial"/>
              </a:rPr>
              <a:t>Do </a:t>
            </a:r>
            <a:r>
              <a:rPr sz="3200" dirty="0">
                <a:latin typeface="Arial"/>
                <a:cs typeface="Arial"/>
              </a:rPr>
              <a:t>not </a:t>
            </a:r>
            <a:r>
              <a:rPr sz="3200" spc="-5" dirty="0">
                <a:latin typeface="Arial"/>
                <a:cs typeface="Arial"/>
              </a:rPr>
              <a:t>claim engine oil; </a:t>
            </a:r>
            <a:r>
              <a:rPr sz="3200" dirty="0">
                <a:latin typeface="Arial"/>
                <a:cs typeface="Arial"/>
              </a:rPr>
              <a:t>it </a:t>
            </a:r>
            <a:r>
              <a:rPr sz="3200" spc="-5" dirty="0">
                <a:latin typeface="Arial"/>
                <a:cs typeface="Arial"/>
              </a:rPr>
              <a:t>is included</a:t>
            </a:r>
            <a:r>
              <a:rPr sz="3200" spc="50" dirty="0">
                <a:latin typeface="Arial"/>
                <a:cs typeface="Arial"/>
              </a:rPr>
              <a:t> </a:t>
            </a:r>
            <a:r>
              <a:rPr sz="3200" spc="-5" dirty="0">
                <a:latin typeface="Arial"/>
                <a:cs typeface="Arial"/>
              </a:rPr>
              <a:t>in</a:t>
            </a:r>
            <a:r>
              <a:rPr lang="en-US" sz="3200" spc="-5" dirty="0">
                <a:latin typeface="Arial"/>
                <a:cs typeface="Arial"/>
              </a:rPr>
              <a:t> </a:t>
            </a:r>
            <a:r>
              <a:rPr sz="3200" dirty="0">
                <a:latin typeface="Arial"/>
                <a:cs typeface="Arial"/>
              </a:rPr>
              <a:t>your </a:t>
            </a:r>
            <a:r>
              <a:rPr sz="3200" spc="-10" dirty="0">
                <a:latin typeface="Arial"/>
                <a:cs typeface="Arial"/>
              </a:rPr>
              <a:t>SAMA</a:t>
            </a:r>
            <a:r>
              <a:rPr sz="3200" spc="-55" dirty="0">
                <a:latin typeface="Arial"/>
                <a:cs typeface="Arial"/>
              </a:rPr>
              <a:t> </a:t>
            </a:r>
            <a:r>
              <a:rPr sz="3200" spc="-5" dirty="0">
                <a:latin typeface="Arial"/>
                <a:cs typeface="Arial"/>
              </a:rPr>
              <a:t>payment</a:t>
            </a:r>
            <a:endParaRPr sz="3200" dirty="0">
              <a:latin typeface="Arial"/>
              <a:cs typeface="Arial"/>
            </a:endParaRPr>
          </a:p>
          <a:p>
            <a:pPr marL="812800" marR="5080" lvl="1" indent="-342900">
              <a:spcBef>
                <a:spcPts val="645"/>
              </a:spcBef>
              <a:buChar char="•"/>
              <a:tabLst>
                <a:tab pos="354965" algn="l"/>
                <a:tab pos="355600" algn="l"/>
              </a:tabLst>
            </a:pPr>
            <a:r>
              <a:rPr sz="2800" spc="-5" dirty="0">
                <a:latin typeface="Arial"/>
                <a:cs typeface="Arial"/>
              </a:rPr>
              <a:t>Fuel </a:t>
            </a:r>
            <a:r>
              <a:rPr sz="2800" dirty="0">
                <a:latin typeface="Arial"/>
                <a:cs typeface="Arial"/>
              </a:rPr>
              <a:t>additives </a:t>
            </a:r>
            <a:r>
              <a:rPr sz="2800" spc="-5" dirty="0">
                <a:latin typeface="Arial"/>
                <a:cs typeface="Arial"/>
              </a:rPr>
              <a:t>are </a:t>
            </a:r>
            <a:r>
              <a:rPr sz="2800" dirty="0">
                <a:latin typeface="Arial"/>
                <a:cs typeface="Arial"/>
              </a:rPr>
              <a:t>2-cycle </a:t>
            </a:r>
            <a:r>
              <a:rPr sz="2800" spc="-5" dirty="0">
                <a:latin typeface="Arial"/>
                <a:cs typeface="Arial"/>
              </a:rPr>
              <a:t>oil, ethanol mitigation, </a:t>
            </a:r>
            <a:r>
              <a:rPr sz="2800" dirty="0">
                <a:latin typeface="Arial"/>
                <a:cs typeface="Arial"/>
              </a:rPr>
              <a:t>injection </a:t>
            </a:r>
            <a:r>
              <a:rPr sz="2800" spc="-5" dirty="0">
                <a:latin typeface="Arial"/>
                <a:cs typeface="Arial"/>
              </a:rPr>
              <a:t>cleaner, </a:t>
            </a:r>
            <a:r>
              <a:rPr sz="2800" dirty="0">
                <a:latin typeface="Arial"/>
                <a:cs typeface="Arial"/>
              </a:rPr>
              <a:t>stabilizers, octane </a:t>
            </a:r>
            <a:r>
              <a:rPr sz="2800" spc="-5" dirty="0">
                <a:latin typeface="Arial"/>
                <a:cs typeface="Arial"/>
              </a:rPr>
              <a:t>enhancer,</a:t>
            </a:r>
            <a:r>
              <a:rPr sz="2800" spc="-75" dirty="0">
                <a:latin typeface="Arial"/>
                <a:cs typeface="Arial"/>
              </a:rPr>
              <a:t> </a:t>
            </a:r>
            <a:r>
              <a:rPr sz="2800" dirty="0">
                <a:latin typeface="Arial"/>
                <a:cs typeface="Arial"/>
              </a:rPr>
              <a:t>etc.</a:t>
            </a:r>
          </a:p>
          <a:p>
            <a:pPr marL="812800" marR="62865" lvl="1" indent="-342900">
              <a:spcBef>
                <a:spcPts val="650"/>
              </a:spcBef>
              <a:buChar char="•"/>
              <a:tabLst>
                <a:tab pos="354965" algn="l"/>
                <a:tab pos="355600" algn="l"/>
              </a:tabLst>
            </a:pPr>
            <a:r>
              <a:rPr sz="2800" dirty="0">
                <a:latin typeface="Arial"/>
                <a:cs typeface="Arial"/>
              </a:rPr>
              <a:t>Include receipts </a:t>
            </a:r>
            <a:r>
              <a:rPr sz="2800" spc="-5" dirty="0">
                <a:latin typeface="Arial"/>
                <a:cs typeface="Arial"/>
              </a:rPr>
              <a:t>as required. </a:t>
            </a:r>
            <a:r>
              <a:rPr sz="2800" spc="-10" dirty="0">
                <a:latin typeface="Arial"/>
                <a:cs typeface="Arial"/>
              </a:rPr>
              <a:t>CG </a:t>
            </a:r>
            <a:r>
              <a:rPr sz="2800" dirty="0">
                <a:latin typeface="Arial"/>
                <a:cs typeface="Arial"/>
              </a:rPr>
              <a:t>policy </a:t>
            </a:r>
            <a:r>
              <a:rPr sz="2800" spc="-5" dirty="0">
                <a:latin typeface="Arial"/>
                <a:cs typeface="Arial"/>
              </a:rPr>
              <a:t>is $75; </a:t>
            </a:r>
            <a:r>
              <a:rPr sz="2800" dirty="0">
                <a:latin typeface="Arial"/>
                <a:cs typeface="Arial"/>
              </a:rPr>
              <a:t>Districts may </a:t>
            </a:r>
            <a:r>
              <a:rPr sz="2800" spc="-5" dirty="0">
                <a:latin typeface="Arial"/>
                <a:cs typeface="Arial"/>
              </a:rPr>
              <a:t>require </a:t>
            </a:r>
            <a:r>
              <a:rPr sz="2800" dirty="0">
                <a:latin typeface="Arial"/>
                <a:cs typeface="Arial"/>
              </a:rPr>
              <a:t>receipts at </a:t>
            </a:r>
            <a:r>
              <a:rPr sz="2800" spc="-5" dirty="0">
                <a:latin typeface="Arial"/>
                <a:cs typeface="Arial"/>
              </a:rPr>
              <a:t>a lower amount</a:t>
            </a:r>
            <a:r>
              <a:rPr sz="2800" spc="-40" dirty="0">
                <a:latin typeface="Arial"/>
                <a:cs typeface="Arial"/>
              </a:rPr>
              <a:t> </a:t>
            </a:r>
            <a:r>
              <a:rPr sz="2800" dirty="0">
                <a:latin typeface="Arial"/>
                <a:cs typeface="Arial"/>
              </a:rPr>
              <a:t>to </a:t>
            </a:r>
            <a:r>
              <a:rPr sz="2800" spc="-5" dirty="0">
                <a:latin typeface="Arial"/>
                <a:cs typeface="Arial"/>
              </a:rPr>
              <a:t>include any and all claimed</a:t>
            </a:r>
            <a:r>
              <a:rPr sz="2800" spc="50" dirty="0">
                <a:latin typeface="Arial"/>
                <a:cs typeface="Arial"/>
              </a:rPr>
              <a:t> </a:t>
            </a:r>
            <a:r>
              <a:rPr sz="2800" spc="-5" dirty="0">
                <a:latin typeface="Arial"/>
                <a:cs typeface="Arial"/>
              </a:rPr>
              <a:t>expenses</a:t>
            </a:r>
            <a:endParaRPr sz="2800" dirty="0">
              <a:latin typeface="Arial"/>
              <a:cs typeface="Arial"/>
            </a:endParaRPr>
          </a:p>
          <a:p>
            <a:pPr marL="812800" marR="80645" lvl="1" indent="-342900">
              <a:spcBef>
                <a:spcPts val="645"/>
              </a:spcBef>
              <a:buChar char="•"/>
              <a:tabLst>
                <a:tab pos="354965" algn="l"/>
                <a:tab pos="355600" algn="l"/>
              </a:tabLst>
            </a:pPr>
            <a:r>
              <a:rPr sz="2800" dirty="0">
                <a:latin typeface="Arial"/>
                <a:cs typeface="Arial"/>
              </a:rPr>
              <a:t>Per the </a:t>
            </a:r>
            <a:r>
              <a:rPr sz="2800" spc="-5" dirty="0">
                <a:latin typeface="Arial"/>
                <a:cs typeface="Arial"/>
              </a:rPr>
              <a:t>Operations Policy Manual, patrol orders must </a:t>
            </a:r>
            <a:r>
              <a:rPr sz="2800" spc="-10" dirty="0">
                <a:latin typeface="Arial"/>
                <a:cs typeface="Arial"/>
              </a:rPr>
              <a:t>be </a:t>
            </a:r>
            <a:r>
              <a:rPr sz="2800" dirty="0">
                <a:latin typeface="Arial"/>
                <a:cs typeface="Arial"/>
              </a:rPr>
              <a:t>submitted within 30 days after</a:t>
            </a:r>
            <a:r>
              <a:rPr sz="2800" spc="-45" dirty="0">
                <a:latin typeface="Arial"/>
                <a:cs typeface="Arial"/>
              </a:rPr>
              <a:t> </a:t>
            </a:r>
            <a:r>
              <a:rPr sz="2800" spc="-5" dirty="0">
                <a:latin typeface="Arial"/>
                <a:cs typeface="Arial"/>
              </a:rPr>
              <a:t>completion </a:t>
            </a:r>
            <a:r>
              <a:rPr sz="2800" dirty="0">
                <a:latin typeface="Arial"/>
                <a:cs typeface="Arial"/>
              </a:rPr>
              <a:t>of </a:t>
            </a:r>
            <a:r>
              <a:rPr sz="2800" spc="-5" dirty="0">
                <a:latin typeface="Arial"/>
                <a:cs typeface="Arial"/>
              </a:rPr>
              <a:t>the</a:t>
            </a:r>
            <a:r>
              <a:rPr sz="2800" spc="-70" dirty="0">
                <a:latin typeface="Arial"/>
                <a:cs typeface="Arial"/>
              </a:rPr>
              <a:t> </a:t>
            </a:r>
            <a:r>
              <a:rPr sz="2800" spc="-5" dirty="0">
                <a:latin typeface="Arial"/>
                <a:cs typeface="Arial"/>
              </a:rPr>
              <a:t>patrol</a:t>
            </a:r>
            <a:endParaRPr sz="2800" dirty="0">
              <a:latin typeface="Arial"/>
              <a:cs typeface="Arial"/>
            </a:endParaRPr>
          </a:p>
        </p:txBody>
      </p:sp>
    </p:spTree>
    <p:extLst>
      <p:ext uri="{BB962C8B-B14F-4D97-AF65-F5344CB8AC3E}">
        <p14:creationId xmlns:p14="http://schemas.microsoft.com/office/powerpoint/2010/main" val="24816132"/>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4" name="Title 3"/>
          <p:cNvSpPr>
            <a:spLocks noGrp="1"/>
          </p:cNvSpPr>
          <p:nvPr>
            <p:ph type="title"/>
          </p:nvPr>
        </p:nvSpPr>
        <p:spPr/>
        <p:txBody>
          <a:bodyPr>
            <a:normAutofit/>
          </a:bodyPr>
          <a:lstStyle/>
          <a:p>
            <a:pPr algn="r"/>
            <a:r>
              <a:rPr lang="en-US" sz="3600" b="1" dirty="0"/>
              <a:t>Subsistence Payment Reminders</a:t>
            </a:r>
          </a:p>
        </p:txBody>
      </p:sp>
      <p:sp>
        <p:nvSpPr>
          <p:cNvPr id="11"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41</a:t>
            </a:fld>
            <a:endParaRPr lang="en-US" altLang="en-US" sz="1400" b="1" dirty="0">
              <a:solidFill>
                <a:srgbClr val="000099"/>
              </a:solidFill>
            </a:endParaRPr>
          </a:p>
        </p:txBody>
      </p:sp>
      <p:sp>
        <p:nvSpPr>
          <p:cNvPr id="9" name="object 9"/>
          <p:cNvSpPr txBox="1">
            <a:spLocks noGrp="1"/>
          </p:cNvSpPr>
          <p:nvPr>
            <p:ph type="ftr" sz="quarter" idx="4294967295"/>
          </p:nvPr>
        </p:nvSpPr>
        <p:spPr>
          <a:xfrm>
            <a:off x="3042558" y="6273004"/>
            <a:ext cx="7956368"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7" name="object 7"/>
          <p:cNvSpPr txBox="1"/>
          <p:nvPr/>
        </p:nvSpPr>
        <p:spPr>
          <a:xfrm>
            <a:off x="470263" y="1533161"/>
            <a:ext cx="11364686" cy="4001095"/>
          </a:xfrm>
          <a:prstGeom prst="rect">
            <a:avLst/>
          </a:prstGeom>
        </p:spPr>
        <p:txBody>
          <a:bodyPr vert="horz" wrap="square" lIns="0" tIns="0" rIns="0" bIns="0" rtlCol="0">
            <a:spAutoFit/>
          </a:bodyPr>
          <a:lstStyle/>
          <a:p>
            <a:pPr marL="355600" marR="763270" indent="-342900">
              <a:lnSpc>
                <a:spcPct val="100000"/>
              </a:lnSpc>
              <a:buChar char="•"/>
              <a:tabLst>
                <a:tab pos="354965" algn="l"/>
                <a:tab pos="355600" algn="l"/>
              </a:tabLst>
            </a:pPr>
            <a:r>
              <a:rPr sz="2800" spc="-5" dirty="0">
                <a:latin typeface="Arial" panose="020B0604020202020204" pitchFamily="34" charset="0"/>
                <a:cs typeface="Arial" panose="020B0604020202020204" pitchFamily="34" charset="0"/>
              </a:rPr>
              <a:t>Subsistence (meal) payments go to the Owner or Operator as selected on the order</a:t>
            </a:r>
            <a:r>
              <a:rPr sz="2800" spc="60"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request</a:t>
            </a:r>
            <a:endParaRPr sz="2800" dirty="0">
              <a:latin typeface="Arial" panose="020B0604020202020204" pitchFamily="34" charset="0"/>
              <a:cs typeface="Arial" panose="020B0604020202020204" pitchFamily="34" charset="0"/>
            </a:endParaRPr>
          </a:p>
          <a:p>
            <a:pPr marL="812800" marR="588010" lvl="1" indent="-342900">
              <a:spcBef>
                <a:spcPts val="600"/>
              </a:spcBef>
              <a:buChar char="•"/>
              <a:tabLst>
                <a:tab pos="354965" algn="l"/>
                <a:tab pos="355600" algn="l"/>
              </a:tabLst>
            </a:pPr>
            <a:r>
              <a:rPr sz="2800" spc="-5" dirty="0">
                <a:latin typeface="Arial" panose="020B0604020202020204" pitchFamily="34" charset="0"/>
                <a:cs typeface="Arial" panose="020B0604020202020204" pitchFamily="34" charset="0"/>
              </a:rPr>
              <a:t>The member receiving the subsistence payment is obligated to</a:t>
            </a:r>
            <a:r>
              <a:rPr sz="2800" spc="-50" dirty="0">
                <a:latin typeface="Arial" panose="020B0604020202020204" pitchFamily="34" charset="0"/>
                <a:cs typeface="Arial" panose="020B0604020202020204" pitchFamily="34" charset="0"/>
              </a:rPr>
              <a:t> </a:t>
            </a:r>
            <a:r>
              <a:rPr sz="2800" spc="-5" dirty="0">
                <a:latin typeface="Arial" panose="020B0604020202020204" pitchFamily="34" charset="0"/>
                <a:cs typeface="Arial" panose="020B0604020202020204" pitchFamily="34" charset="0"/>
              </a:rPr>
              <a:t>either</a:t>
            </a:r>
            <a:endParaRPr sz="2800" dirty="0">
              <a:latin typeface="Arial" panose="020B0604020202020204" pitchFamily="34" charset="0"/>
              <a:cs typeface="Arial" panose="020B0604020202020204" pitchFamily="34" charset="0"/>
            </a:endParaRPr>
          </a:p>
          <a:p>
            <a:pPr marL="1213485" lvl="2" indent="-286385">
              <a:spcBef>
                <a:spcPts val="575"/>
              </a:spcBef>
              <a:buFont typeface="Wingdings"/>
              <a:buChar char=""/>
              <a:tabLst>
                <a:tab pos="756285" algn="l"/>
                <a:tab pos="756920" algn="l"/>
              </a:tabLst>
            </a:pPr>
            <a:r>
              <a:rPr sz="2400" dirty="0">
                <a:latin typeface="Arial" panose="020B0604020202020204" pitchFamily="34" charset="0"/>
                <a:cs typeface="Arial" panose="020B0604020202020204" pitchFamily="34" charset="0"/>
              </a:rPr>
              <a:t>Turn </a:t>
            </a:r>
            <a:r>
              <a:rPr sz="2400" spc="-5" dirty="0">
                <a:latin typeface="Arial" panose="020B0604020202020204" pitchFamily="34" charset="0"/>
                <a:cs typeface="Arial" panose="020B0604020202020204" pitchFamily="34" charset="0"/>
              </a:rPr>
              <a:t>the payment over </a:t>
            </a:r>
            <a:r>
              <a:rPr sz="2400" dirty="0">
                <a:latin typeface="Arial" panose="020B0604020202020204" pitchFamily="34" charset="0"/>
                <a:cs typeface="Arial" panose="020B0604020202020204" pitchFamily="34" charset="0"/>
              </a:rPr>
              <a:t>to </a:t>
            </a:r>
            <a:r>
              <a:rPr sz="2400" spc="-5" dirty="0">
                <a:latin typeface="Arial" panose="020B0604020202020204" pitchFamily="34" charset="0"/>
                <a:cs typeface="Arial" panose="020B0604020202020204" pitchFamily="34" charset="0"/>
              </a:rPr>
              <a:t>each crew member</a:t>
            </a:r>
            <a:r>
              <a:rPr sz="2400" spc="50" dirty="0">
                <a:latin typeface="Arial" panose="020B0604020202020204" pitchFamily="34" charset="0"/>
                <a:cs typeface="Arial" panose="020B0604020202020204" pitchFamily="34" charset="0"/>
              </a:rPr>
              <a:t> </a:t>
            </a:r>
            <a:r>
              <a:rPr sz="2400" spc="-5" dirty="0">
                <a:latin typeface="Arial" panose="020B0604020202020204" pitchFamily="34" charset="0"/>
                <a:cs typeface="Arial" panose="020B0604020202020204" pitchFamily="34" charset="0"/>
              </a:rPr>
              <a:t>or</a:t>
            </a:r>
            <a:endParaRPr sz="2400" dirty="0">
              <a:latin typeface="Arial" panose="020B0604020202020204" pitchFamily="34" charset="0"/>
              <a:cs typeface="Arial" panose="020B0604020202020204" pitchFamily="34" charset="0"/>
            </a:endParaRPr>
          </a:p>
          <a:p>
            <a:pPr marL="1213485" marR="247015" lvl="2" indent="-286385">
              <a:spcBef>
                <a:spcPts val="575"/>
              </a:spcBef>
              <a:buFont typeface="Wingdings"/>
              <a:buChar char=""/>
              <a:tabLst>
                <a:tab pos="756285" algn="l"/>
                <a:tab pos="756920" algn="l"/>
              </a:tabLst>
            </a:pPr>
            <a:r>
              <a:rPr sz="2400" spc="-5" dirty="0">
                <a:latin typeface="Arial" panose="020B0604020202020204" pitchFamily="34" charset="0"/>
                <a:cs typeface="Arial" panose="020B0604020202020204" pitchFamily="34" charset="0"/>
              </a:rPr>
              <a:t>Provide </a:t>
            </a:r>
            <a:r>
              <a:rPr sz="2400" dirty="0">
                <a:latin typeface="Arial" panose="020B0604020202020204" pitchFamily="34" charset="0"/>
                <a:cs typeface="Arial" panose="020B0604020202020204" pitchFamily="34" charset="0"/>
              </a:rPr>
              <a:t>a </a:t>
            </a:r>
            <a:r>
              <a:rPr sz="2400" spc="-5" dirty="0">
                <a:latin typeface="Arial" panose="020B0604020202020204" pitchFamily="34" charset="0"/>
                <a:cs typeface="Arial" panose="020B0604020202020204" pitchFamily="34" charset="0"/>
              </a:rPr>
              <a:t>meal(s) </a:t>
            </a:r>
            <a:r>
              <a:rPr sz="2400" dirty="0">
                <a:latin typeface="Arial" panose="020B0604020202020204" pitchFamily="34" charset="0"/>
                <a:cs typeface="Arial" panose="020B0604020202020204" pitchFamily="34" charset="0"/>
              </a:rPr>
              <a:t>to </a:t>
            </a:r>
            <a:r>
              <a:rPr sz="2400" spc="-5" dirty="0">
                <a:latin typeface="Arial" panose="020B0604020202020204" pitchFamily="34" charset="0"/>
                <a:cs typeface="Arial" panose="020B0604020202020204" pitchFamily="34" charset="0"/>
              </a:rPr>
              <a:t>each </a:t>
            </a:r>
            <a:r>
              <a:rPr sz="2400" dirty="0">
                <a:latin typeface="Arial" panose="020B0604020202020204" pitchFamily="34" charset="0"/>
                <a:cs typeface="Arial" panose="020B0604020202020204" pitchFamily="34" charset="0"/>
              </a:rPr>
              <a:t>crew member </a:t>
            </a:r>
            <a:r>
              <a:rPr sz="2400" spc="-5" dirty="0">
                <a:latin typeface="Arial" panose="020B0604020202020204" pitchFamily="34" charset="0"/>
                <a:cs typeface="Arial" panose="020B0604020202020204" pitchFamily="34" charset="0"/>
              </a:rPr>
              <a:t>commensurate with </a:t>
            </a:r>
            <a:r>
              <a:rPr sz="2400" dirty="0">
                <a:latin typeface="Arial" panose="020B0604020202020204" pitchFamily="34" charset="0"/>
                <a:cs typeface="Arial" panose="020B0604020202020204" pitchFamily="34" charset="0"/>
              </a:rPr>
              <a:t>at </a:t>
            </a:r>
            <a:r>
              <a:rPr sz="2400" spc="-5" dirty="0">
                <a:latin typeface="Arial" panose="020B0604020202020204" pitchFamily="34" charset="0"/>
                <a:cs typeface="Arial" panose="020B0604020202020204" pitchFamily="34" charset="0"/>
              </a:rPr>
              <a:t>least </a:t>
            </a:r>
            <a:r>
              <a:rPr sz="2400" dirty="0">
                <a:latin typeface="Arial" panose="020B0604020202020204" pitchFamily="34" charset="0"/>
                <a:cs typeface="Arial" panose="020B0604020202020204" pitchFamily="34" charset="0"/>
              </a:rPr>
              <a:t>the </a:t>
            </a:r>
            <a:r>
              <a:rPr sz="2400" spc="-5" dirty="0">
                <a:latin typeface="Arial" panose="020B0604020202020204" pitchFamily="34" charset="0"/>
                <a:cs typeface="Arial" panose="020B0604020202020204" pitchFamily="34" charset="0"/>
              </a:rPr>
              <a:t>subsistence amount paid</a:t>
            </a:r>
            <a:endParaRPr sz="2400" dirty="0">
              <a:latin typeface="Arial" panose="020B0604020202020204" pitchFamily="34" charset="0"/>
              <a:cs typeface="Arial" panose="020B0604020202020204" pitchFamily="34" charset="0"/>
            </a:endParaRPr>
          </a:p>
          <a:p>
            <a:pPr marL="812800" marR="5080" lvl="1" indent="-342900">
              <a:spcBef>
                <a:spcPts val="595"/>
              </a:spcBef>
              <a:buChar char="•"/>
              <a:tabLst>
                <a:tab pos="354965" algn="l"/>
                <a:tab pos="355600" algn="l"/>
              </a:tabLst>
            </a:pPr>
            <a:r>
              <a:rPr sz="2800" spc="-5" dirty="0">
                <a:latin typeface="Arial" panose="020B0604020202020204" pitchFamily="34" charset="0"/>
                <a:cs typeface="Arial" panose="020B0604020202020204" pitchFamily="34" charset="0"/>
              </a:rPr>
              <a:t>Subsistence payments are not to be kept </a:t>
            </a:r>
            <a:r>
              <a:rPr sz="2800" dirty="0">
                <a:latin typeface="Arial" panose="020B0604020202020204" pitchFamily="34" charset="0"/>
                <a:cs typeface="Arial" panose="020B0604020202020204" pitchFamily="34" charset="0"/>
              </a:rPr>
              <a:t>by </a:t>
            </a:r>
            <a:r>
              <a:rPr sz="2800" spc="-5" dirty="0">
                <a:latin typeface="Arial" panose="020B0604020202020204" pitchFamily="34" charset="0"/>
                <a:cs typeface="Arial" panose="020B0604020202020204" pitchFamily="34" charset="0"/>
              </a:rPr>
              <a:t>the owner or operator or put in a </a:t>
            </a:r>
            <a:r>
              <a:rPr sz="2800" dirty="0">
                <a:latin typeface="Arial" panose="020B0604020202020204" pitchFamily="34" charset="0"/>
                <a:cs typeface="Arial" panose="020B0604020202020204" pitchFamily="34" charset="0"/>
              </a:rPr>
              <a:t>boat </a:t>
            </a:r>
            <a:r>
              <a:rPr sz="2800" spc="-5" dirty="0">
                <a:latin typeface="Arial" panose="020B0604020202020204" pitchFamily="34" charset="0"/>
                <a:cs typeface="Arial" panose="020B0604020202020204" pitchFamily="34" charset="0"/>
              </a:rPr>
              <a:t>maintenance fund. This is what SAMA is</a:t>
            </a:r>
            <a:r>
              <a:rPr sz="2800" spc="-7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for</a:t>
            </a:r>
          </a:p>
        </p:txBody>
      </p:sp>
    </p:spTree>
    <p:extLst>
      <p:ext uri="{BB962C8B-B14F-4D97-AF65-F5344CB8AC3E}">
        <p14:creationId xmlns:p14="http://schemas.microsoft.com/office/powerpoint/2010/main" val="3413941634"/>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r>
              <a:rPr lang="en-US" sz="3600" dirty="0"/>
              <a:t>New AUXDATA</a:t>
            </a:r>
            <a:endParaRPr lang="en-US" sz="3600" b="1"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42</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17519" y="6273004"/>
            <a:ext cx="7903029"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609601" y="1602196"/>
            <a:ext cx="10972799" cy="4801314"/>
          </a:xfrm>
          <a:prstGeom prst="rect">
            <a:avLst/>
          </a:prstGeom>
        </p:spPr>
        <p:txBody>
          <a:bodyPr vert="horz" wrap="square" lIns="0" tIns="0" rIns="0" bIns="0" rtlCol="0">
            <a:spAutoFit/>
          </a:bodyPr>
          <a:lstStyle/>
          <a:p>
            <a:pPr marL="12700">
              <a:lnSpc>
                <a:spcPct val="100000"/>
              </a:lnSpc>
              <a:tabLst>
                <a:tab pos="354965" algn="l"/>
                <a:tab pos="355600" algn="l"/>
              </a:tabLst>
            </a:pPr>
            <a:r>
              <a:rPr lang="en-US" sz="3200" dirty="0">
                <a:latin typeface="Arial"/>
                <a:cs typeface="Arial"/>
              </a:rPr>
              <a:t>New AUXDATA / AOM System</a:t>
            </a:r>
          </a:p>
          <a:p>
            <a:pPr marL="355600" indent="-342900">
              <a:lnSpc>
                <a:spcPct val="100000"/>
              </a:lnSpc>
              <a:buChar char="•"/>
              <a:tabLst>
                <a:tab pos="354965" algn="l"/>
                <a:tab pos="355600" algn="l"/>
              </a:tabLst>
            </a:pPr>
            <a:endParaRPr lang="en-US" sz="2800" dirty="0">
              <a:latin typeface="Arial"/>
              <a:cs typeface="Arial"/>
            </a:endParaRPr>
          </a:p>
          <a:p>
            <a:pPr marL="355600" indent="-342900">
              <a:lnSpc>
                <a:spcPct val="100000"/>
              </a:lnSpc>
              <a:buChar char="•"/>
              <a:tabLst>
                <a:tab pos="354965" algn="l"/>
                <a:tab pos="355600" algn="l"/>
              </a:tabLst>
            </a:pPr>
            <a:r>
              <a:rPr lang="en-US" sz="2800" dirty="0">
                <a:latin typeface="Arial"/>
                <a:cs typeface="Arial"/>
              </a:rPr>
              <a:t>The functions of AOM will be incorporated into the new AUXDATA </a:t>
            </a:r>
            <a:r>
              <a:rPr lang="en-US" sz="2800" dirty="0" smtClean="0">
                <a:latin typeface="Arial"/>
                <a:cs typeface="Arial"/>
              </a:rPr>
              <a:t>system</a:t>
            </a:r>
            <a:endParaRPr lang="en-US" sz="2800" dirty="0">
              <a:latin typeface="Arial"/>
              <a:cs typeface="Arial"/>
            </a:endParaRPr>
          </a:p>
          <a:p>
            <a:pPr marL="355600" indent="-342900">
              <a:lnSpc>
                <a:spcPct val="100000"/>
              </a:lnSpc>
              <a:buChar char="•"/>
              <a:tabLst>
                <a:tab pos="354965" algn="l"/>
                <a:tab pos="355600" algn="l"/>
              </a:tabLst>
            </a:pPr>
            <a:endParaRPr lang="en-US" sz="2800" dirty="0">
              <a:latin typeface="Arial"/>
              <a:cs typeface="Arial"/>
            </a:endParaRPr>
          </a:p>
          <a:p>
            <a:pPr marL="355600" indent="-342900">
              <a:lnSpc>
                <a:spcPct val="100000"/>
              </a:lnSpc>
              <a:buChar char="•"/>
              <a:tabLst>
                <a:tab pos="354965" algn="l"/>
                <a:tab pos="355600" algn="l"/>
              </a:tabLst>
            </a:pPr>
            <a:r>
              <a:rPr lang="en-US" sz="2800" dirty="0">
                <a:latin typeface="Arial"/>
                <a:cs typeface="Arial"/>
              </a:rPr>
              <a:t>There will no longer be two separate systems</a:t>
            </a:r>
          </a:p>
          <a:p>
            <a:pPr marL="355600" indent="-342900">
              <a:lnSpc>
                <a:spcPct val="100000"/>
              </a:lnSpc>
              <a:buChar char="•"/>
              <a:tabLst>
                <a:tab pos="354965" algn="l"/>
                <a:tab pos="355600" algn="l"/>
              </a:tabLst>
            </a:pPr>
            <a:endParaRPr lang="en-US" sz="2800" dirty="0">
              <a:latin typeface="Arial"/>
              <a:cs typeface="Arial"/>
            </a:endParaRPr>
          </a:p>
          <a:p>
            <a:pPr marL="355600" indent="-342900">
              <a:lnSpc>
                <a:spcPct val="100000"/>
              </a:lnSpc>
              <a:buChar char="•"/>
              <a:tabLst>
                <a:tab pos="354965" algn="l"/>
                <a:tab pos="355600" algn="l"/>
              </a:tabLst>
            </a:pPr>
            <a:r>
              <a:rPr lang="en-US" sz="2800" dirty="0">
                <a:latin typeface="Arial"/>
                <a:cs typeface="Arial"/>
              </a:rPr>
              <a:t>Patrol orders will be managed in the new AUXDATA system when it comes on line.</a:t>
            </a:r>
          </a:p>
          <a:p>
            <a:pPr marL="355600" indent="-342900">
              <a:lnSpc>
                <a:spcPct val="100000"/>
              </a:lnSpc>
              <a:buChar char="•"/>
              <a:tabLst>
                <a:tab pos="354965" algn="l"/>
                <a:tab pos="355600" algn="l"/>
              </a:tabLst>
            </a:pPr>
            <a:endParaRPr lang="en-US" sz="2800" dirty="0">
              <a:latin typeface="Arial"/>
              <a:cs typeface="Arial"/>
            </a:endParaRPr>
          </a:p>
          <a:p>
            <a:pPr marL="355600" indent="-342900">
              <a:lnSpc>
                <a:spcPct val="100000"/>
              </a:lnSpc>
              <a:buChar char="•"/>
              <a:tabLst>
                <a:tab pos="354965" algn="l"/>
                <a:tab pos="355600" algn="l"/>
              </a:tabLst>
            </a:pPr>
            <a:endParaRPr sz="2800" dirty="0">
              <a:latin typeface="Arial"/>
              <a:cs typeface="Arial"/>
            </a:endParaRPr>
          </a:p>
        </p:txBody>
      </p:sp>
    </p:spTree>
    <p:extLst>
      <p:ext uri="{BB962C8B-B14F-4D97-AF65-F5344CB8AC3E}">
        <p14:creationId xmlns:p14="http://schemas.microsoft.com/office/powerpoint/2010/main" val="1086433474"/>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Additional</a:t>
            </a:r>
            <a:r>
              <a:rPr lang="en-US" sz="3600" b="1" spc="-75" dirty="0"/>
              <a:t> </a:t>
            </a:r>
            <a:r>
              <a:rPr lang="en-US" sz="3600" b="1" dirty="0"/>
              <a:t>Reminders</a:t>
            </a:r>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43</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69771" y="6273004"/>
            <a:ext cx="7798526"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endParaRPr spc="-5" dirty="0"/>
          </a:p>
        </p:txBody>
      </p:sp>
      <p:sp>
        <p:nvSpPr>
          <p:cNvPr id="8" name="object 8"/>
          <p:cNvSpPr txBox="1"/>
          <p:nvPr/>
        </p:nvSpPr>
        <p:spPr>
          <a:xfrm>
            <a:off x="714587" y="1821234"/>
            <a:ext cx="10386907" cy="2036455"/>
          </a:xfrm>
          <a:prstGeom prst="rect">
            <a:avLst/>
          </a:prstGeom>
        </p:spPr>
        <p:txBody>
          <a:bodyPr vert="horz" wrap="square" lIns="0" tIns="0" rIns="0" bIns="0" rtlCol="0">
            <a:spAutoFit/>
          </a:bodyPr>
          <a:lstStyle/>
          <a:p>
            <a:pPr marL="355600" indent="-342900">
              <a:lnSpc>
                <a:spcPts val="3650"/>
              </a:lnSpc>
              <a:buChar char="•"/>
              <a:tabLst>
                <a:tab pos="354965" algn="l"/>
                <a:tab pos="355600" algn="l"/>
              </a:tabLst>
            </a:pPr>
            <a:r>
              <a:rPr sz="3200" dirty="0">
                <a:cs typeface="Arial" panose="020B0604020202020204" pitchFamily="34" charset="0"/>
              </a:rPr>
              <a:t>Any </a:t>
            </a:r>
            <a:r>
              <a:rPr sz="3200" spc="-5" dirty="0">
                <a:cs typeface="Arial" panose="020B0604020202020204" pitchFamily="34" charset="0"/>
              </a:rPr>
              <a:t>other </a:t>
            </a:r>
            <a:r>
              <a:rPr sz="3200" dirty="0">
                <a:cs typeface="Arial" panose="020B0604020202020204" pitchFamily="34" charset="0"/>
              </a:rPr>
              <a:t>special </a:t>
            </a:r>
            <a:r>
              <a:rPr sz="3200" spc="-5" dirty="0">
                <a:cs typeface="Arial" panose="020B0604020202020204" pitchFamily="34" charset="0"/>
              </a:rPr>
              <a:t>requirements </a:t>
            </a:r>
            <a:r>
              <a:rPr sz="3200" dirty="0">
                <a:cs typeface="Arial" panose="020B0604020202020204" pitchFamily="34" charset="0"/>
              </a:rPr>
              <a:t>from</a:t>
            </a:r>
            <a:r>
              <a:rPr sz="3200" spc="-105" dirty="0">
                <a:cs typeface="Arial" panose="020B0604020202020204" pitchFamily="34" charset="0"/>
              </a:rPr>
              <a:t> </a:t>
            </a:r>
            <a:r>
              <a:rPr sz="3200" dirty="0">
                <a:cs typeface="Arial" panose="020B0604020202020204" pitchFamily="34" charset="0"/>
              </a:rPr>
              <a:t>your</a:t>
            </a:r>
            <a:r>
              <a:rPr lang="en-US" sz="3200" dirty="0">
                <a:cs typeface="Arial" panose="020B0604020202020204" pitchFamily="34" charset="0"/>
              </a:rPr>
              <a:t> </a:t>
            </a:r>
            <a:r>
              <a:rPr sz="3200" dirty="0">
                <a:cs typeface="Arial" panose="020B0604020202020204" pitchFamily="34" charset="0"/>
              </a:rPr>
              <a:t>local</a:t>
            </a:r>
            <a:r>
              <a:rPr sz="3200" spc="-95" dirty="0">
                <a:cs typeface="Arial" panose="020B0604020202020204" pitchFamily="34" charset="0"/>
              </a:rPr>
              <a:t> </a:t>
            </a:r>
            <a:r>
              <a:rPr sz="3200" dirty="0">
                <a:cs typeface="Arial" panose="020B0604020202020204" pitchFamily="34" charset="0"/>
              </a:rPr>
              <a:t>DIRAUX</a:t>
            </a:r>
            <a:r>
              <a:rPr lang="en-US" sz="3200" dirty="0">
                <a:cs typeface="Arial" panose="020B0604020202020204" pitchFamily="34" charset="0"/>
              </a:rPr>
              <a:t>?</a:t>
            </a:r>
            <a:endParaRPr sz="3200" dirty="0">
              <a:cs typeface="Arial" panose="020B0604020202020204" pitchFamily="34" charset="0"/>
            </a:endParaRPr>
          </a:p>
          <a:p>
            <a:pPr marL="355600" indent="-342900">
              <a:lnSpc>
                <a:spcPct val="100000"/>
              </a:lnSpc>
              <a:spcBef>
                <a:spcPts val="380"/>
              </a:spcBef>
              <a:buChar char="•"/>
              <a:tabLst>
                <a:tab pos="354965" algn="l"/>
                <a:tab pos="355600" algn="l"/>
              </a:tabLst>
            </a:pPr>
            <a:endParaRPr lang="en-US" sz="3200" dirty="0">
              <a:cs typeface="Arial" panose="020B0604020202020204" pitchFamily="34" charset="0"/>
            </a:endParaRPr>
          </a:p>
          <a:p>
            <a:pPr marL="355600" indent="-342900">
              <a:lnSpc>
                <a:spcPct val="100000"/>
              </a:lnSpc>
              <a:spcBef>
                <a:spcPts val="380"/>
              </a:spcBef>
              <a:buChar char="•"/>
              <a:tabLst>
                <a:tab pos="354965" algn="l"/>
                <a:tab pos="355600" algn="l"/>
              </a:tabLst>
            </a:pPr>
            <a:r>
              <a:rPr sz="3200" dirty="0">
                <a:cs typeface="Arial" panose="020B0604020202020204" pitchFamily="34" charset="0"/>
              </a:rPr>
              <a:t>How </a:t>
            </a:r>
            <a:r>
              <a:rPr sz="3200" spc="-5" dirty="0">
                <a:cs typeface="Arial" panose="020B0604020202020204" pitchFamily="34" charset="0"/>
              </a:rPr>
              <a:t>about your</a:t>
            </a:r>
            <a:r>
              <a:rPr sz="3200" spc="-80" dirty="0">
                <a:cs typeface="Arial" panose="020B0604020202020204" pitchFamily="34" charset="0"/>
              </a:rPr>
              <a:t> </a:t>
            </a:r>
            <a:r>
              <a:rPr sz="3200" dirty="0">
                <a:cs typeface="Arial" panose="020B0604020202020204" pitchFamily="34" charset="0"/>
              </a:rPr>
              <a:t>OIA?</a:t>
            </a:r>
          </a:p>
        </p:txBody>
      </p:sp>
    </p:spTree>
    <p:extLst>
      <p:ext uri="{BB962C8B-B14F-4D97-AF65-F5344CB8AC3E}">
        <p14:creationId xmlns:p14="http://schemas.microsoft.com/office/powerpoint/2010/main" val="4164079259"/>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5" name="Title 4"/>
          <p:cNvSpPr>
            <a:spLocks noGrp="1"/>
          </p:cNvSpPr>
          <p:nvPr>
            <p:ph type="title"/>
          </p:nvPr>
        </p:nvSpPr>
        <p:spPr/>
        <p:txBody>
          <a:bodyPr>
            <a:normAutofit/>
          </a:bodyPr>
          <a:lstStyle/>
          <a:p>
            <a:pPr algn="r"/>
            <a:r>
              <a:rPr lang="en-US" sz="3600" b="1" dirty="0"/>
              <a:t>AUXSCOUT</a:t>
            </a:r>
          </a:p>
        </p:txBody>
      </p:sp>
      <p:sp>
        <p:nvSpPr>
          <p:cNvPr id="7" name="Content Placeholder 6">
            <a:extLst>
              <a:ext uri="{FF2B5EF4-FFF2-40B4-BE49-F238E27FC236}">
                <a16:creationId xmlns="" xmlns:a16="http://schemas.microsoft.com/office/drawing/2014/main" id="{FC416485-757D-4919-8794-1E06B976878E}"/>
              </a:ext>
            </a:extLst>
          </p:cNvPr>
          <p:cNvSpPr>
            <a:spLocks noGrp="1"/>
          </p:cNvSpPr>
          <p:nvPr>
            <p:ph type="body" idx="1"/>
          </p:nvPr>
        </p:nvSpPr>
        <p:spPr>
          <a:xfrm>
            <a:off x="3749040" y="1600202"/>
            <a:ext cx="7833360" cy="3716382"/>
          </a:xfrm>
        </p:spPr>
        <p:txBody>
          <a:bodyPr>
            <a:normAutofit/>
          </a:bodyPr>
          <a:lstStyle/>
          <a:p>
            <a:pPr marL="0" indent="0">
              <a:buNone/>
            </a:pPr>
            <a:r>
              <a:rPr lang="en-US" sz="3200" dirty="0">
                <a:latin typeface="Arial" panose="020B0604020202020204" pitchFamily="34" charset="0"/>
                <a:cs typeface="Arial" panose="020B0604020202020204" pitchFamily="34" charset="0"/>
              </a:rPr>
              <a:t>Auxiliary-Sea Scout Youth Development Program</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When involved with Sea Scouts, observe </a:t>
            </a: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ALL</a:t>
            </a:r>
            <a:r>
              <a:rPr lang="en-US" sz="3200" dirty="0">
                <a:latin typeface="Arial" panose="020B0604020202020204" pitchFamily="34" charset="0"/>
                <a:cs typeface="Arial" panose="020B0604020202020204" pitchFamily="34" charset="0"/>
              </a:rPr>
              <a:t> provisions of the SOP published </a:t>
            </a:r>
          </a:p>
          <a:p>
            <a:pPr marL="0" indent="0">
              <a:buNone/>
            </a:pPr>
            <a:r>
              <a:rPr lang="en-US" dirty="0">
                <a:latin typeface="Arial" panose="020B0604020202020204" pitchFamily="34" charset="0"/>
                <a:cs typeface="Arial" panose="020B0604020202020204" pitchFamily="34" charset="0"/>
              </a:rPr>
              <a:t>   0</a:t>
            </a:r>
            <a:r>
              <a:rPr lang="en-US" sz="3200" dirty="0">
                <a:latin typeface="Arial" panose="020B0604020202020204" pitchFamily="34" charset="0"/>
                <a:cs typeface="Arial" panose="020B0604020202020204" pitchFamily="34" charset="0"/>
              </a:rPr>
              <a:t>1 November 2019</a:t>
            </a:r>
          </a:p>
          <a:p>
            <a:pPr marL="0" indent="0">
              <a:buNone/>
            </a:pPr>
            <a:endParaRPr lang="en-US" dirty="0"/>
          </a:p>
        </p:txBody>
      </p:sp>
      <p:sp>
        <p:nvSpPr>
          <p:cNvPr id="9"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44</a:t>
            </a:fld>
            <a:endParaRPr lang="en-US" altLang="en-US" sz="1400" b="1" dirty="0">
              <a:solidFill>
                <a:srgbClr val="000099"/>
              </a:solidFill>
            </a:endParaRPr>
          </a:p>
        </p:txBody>
      </p:sp>
      <p:sp>
        <p:nvSpPr>
          <p:cNvPr id="10" name="object 10"/>
          <p:cNvSpPr txBox="1">
            <a:spLocks noGrp="1"/>
          </p:cNvSpPr>
          <p:nvPr>
            <p:ph type="ftr" sz="quarter" idx="4294967295"/>
          </p:nvPr>
        </p:nvSpPr>
        <p:spPr>
          <a:xfrm>
            <a:off x="3030582" y="6248398"/>
            <a:ext cx="8216537" cy="439223"/>
          </a:xfrm>
          <a:prstGeom prst="rect">
            <a:avLst/>
          </a:prstGeom>
        </p:spPr>
        <p:txBody>
          <a:bodyPr vert="horz" wrap="square" lIns="0" tIns="3175" rIns="0" bIns="0" rtlCol="0">
            <a:spAutoFit/>
          </a:bodyPr>
          <a:lstStyle/>
          <a:p>
            <a:pPr marL="562610" marR="5080" indent="-550545">
              <a:lnSpc>
                <a:spcPts val="1680"/>
              </a:lnSpc>
              <a:spcBef>
                <a:spcPts val="25"/>
              </a:spcBef>
            </a:pPr>
            <a:r>
              <a:rPr lang="en-US" spc="-5" dirty="0"/>
              <a:t>2020 Surface Operations Workshop  Response Directorate</a:t>
            </a:r>
          </a:p>
          <a:p>
            <a:pPr marL="562610" marR="5080" indent="-550545">
              <a:lnSpc>
                <a:spcPts val="1680"/>
              </a:lnSpc>
              <a:spcBef>
                <a:spcPts val="25"/>
              </a:spcBef>
            </a:pPr>
            <a:endParaRPr spc="-5" dirty="0"/>
          </a:p>
        </p:txBody>
      </p:sp>
      <p:pic>
        <p:nvPicPr>
          <p:cNvPr id="14" name="Content Placeholder 13">
            <a:extLst>
              <a:ext uri="{FF2B5EF4-FFF2-40B4-BE49-F238E27FC236}">
                <a16:creationId xmlns="" xmlns:a16="http://schemas.microsoft.com/office/drawing/2014/main" id="{033F41ED-17B9-4EE7-AE6C-D5A6FD115E83}"/>
              </a:ext>
            </a:extLst>
          </p:cNvPr>
          <p:cNvPicPr>
            <a:picLocks noGrp="1" noChangeAspect="1"/>
          </p:cNvPicPr>
          <p:nvPr>
            <p:ph sz="half" idx="4294967295"/>
          </p:nvPr>
        </p:nvPicPr>
        <p:blipFill>
          <a:blip r:embed="rId4"/>
          <a:stretch>
            <a:fillRect/>
          </a:stretch>
        </p:blipFill>
        <p:spPr>
          <a:xfrm>
            <a:off x="0" y="1687514"/>
            <a:ext cx="3331029" cy="3329712"/>
          </a:xfrm>
          <a:prstGeom prst="rect">
            <a:avLst/>
          </a:prstGeom>
        </p:spPr>
      </p:pic>
    </p:spTree>
    <p:extLst>
      <p:ext uri="{BB962C8B-B14F-4D97-AF65-F5344CB8AC3E}">
        <p14:creationId xmlns:p14="http://schemas.microsoft.com/office/powerpoint/2010/main" val="1596090482"/>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09600" y="1295400"/>
            <a:ext cx="10972800" cy="0"/>
          </a:xfrm>
          <a:custGeom>
            <a:avLst/>
            <a:gdLst/>
            <a:ahLst/>
            <a:cxnLst/>
            <a:rect l="l" t="t" r="r" b="b"/>
            <a:pathLst>
              <a:path w="8229600">
                <a:moveTo>
                  <a:pt x="0" y="0"/>
                </a:moveTo>
                <a:lnTo>
                  <a:pt x="8229600" y="0"/>
                </a:lnTo>
              </a:path>
            </a:pathLst>
          </a:custGeom>
          <a:ln w="38100">
            <a:solidFill>
              <a:srgbClr val="000099"/>
            </a:solidFill>
          </a:ln>
        </p:spPr>
        <p:txBody>
          <a:bodyPr wrap="square" lIns="0" tIns="0" rIns="0" bIns="0" rtlCol="0"/>
          <a:lstStyle/>
          <a:p>
            <a:endParaRPr dirty="0"/>
          </a:p>
        </p:txBody>
      </p:sp>
      <p:sp>
        <p:nvSpPr>
          <p:cNvPr id="3" name="object 3"/>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a:spLocks noGrp="1"/>
          </p:cNvSpPr>
          <p:nvPr>
            <p:ph type="title"/>
          </p:nvPr>
        </p:nvSpPr>
        <p:spPr>
          <a:xfrm>
            <a:off x="505097" y="275809"/>
            <a:ext cx="11186160" cy="677108"/>
          </a:xfrm>
          <a:prstGeom prst="rect">
            <a:avLst/>
          </a:prstGeom>
        </p:spPr>
        <p:txBody>
          <a:bodyPr vert="horz" wrap="square" lIns="0" tIns="0" rIns="0" bIns="0" rtlCol="0">
            <a:spAutoFit/>
          </a:bodyPr>
          <a:lstStyle/>
          <a:p>
            <a:pPr marL="12700" algn="r">
              <a:lnSpc>
                <a:spcPct val="100000"/>
              </a:lnSpc>
              <a:tabLst>
                <a:tab pos="5043805" algn="l"/>
              </a:tabLst>
            </a:pPr>
            <a:r>
              <a:rPr u="heavy" dirty="0"/>
              <a:t> 	Bravo</a:t>
            </a:r>
            <a:r>
              <a:rPr u="heavy" spc="-85" dirty="0"/>
              <a:t> </a:t>
            </a:r>
            <a:r>
              <a:rPr u="heavy" dirty="0"/>
              <a:t>Zulu!</a:t>
            </a:r>
          </a:p>
        </p:txBody>
      </p:sp>
      <p:sp>
        <p:nvSpPr>
          <p:cNvPr id="7" name="object 7"/>
          <p:cNvSpPr/>
          <p:nvPr/>
        </p:nvSpPr>
        <p:spPr>
          <a:xfrm>
            <a:off x="625666" y="1449977"/>
            <a:ext cx="4285052" cy="4749587"/>
          </a:xfrm>
          <a:prstGeom prst="rect">
            <a:avLst/>
          </a:prstGeom>
          <a:blipFill>
            <a:blip r:embed="rId4" cstate="print"/>
            <a:stretch>
              <a:fillRect/>
            </a:stretch>
          </a:blipFill>
        </p:spPr>
        <p:txBody>
          <a:bodyPr wrap="square" lIns="0" tIns="0" rIns="0" bIns="0" rtlCol="0"/>
          <a:lstStyle/>
          <a:p>
            <a:endParaRPr dirty="0"/>
          </a:p>
        </p:txBody>
      </p:sp>
      <p:sp>
        <p:nvSpPr>
          <p:cNvPr id="8" name="object 8"/>
          <p:cNvSpPr txBox="1"/>
          <p:nvPr/>
        </p:nvSpPr>
        <p:spPr>
          <a:xfrm>
            <a:off x="4910718" y="1357213"/>
            <a:ext cx="6671682" cy="4075988"/>
          </a:xfrm>
          <a:prstGeom prst="rect">
            <a:avLst/>
          </a:prstGeom>
        </p:spPr>
        <p:txBody>
          <a:bodyPr vert="horz" wrap="square" lIns="0" tIns="0" rIns="0" bIns="0" rtlCol="0">
            <a:spAutoFit/>
          </a:bodyPr>
          <a:lstStyle/>
          <a:p>
            <a:pPr marL="39370" algn="ctr">
              <a:lnSpc>
                <a:spcPct val="100000"/>
              </a:lnSpc>
            </a:pPr>
            <a:r>
              <a:rPr sz="3600" dirty="0">
                <a:latin typeface="Arial"/>
                <a:cs typeface="Arial"/>
              </a:rPr>
              <a:t>Great</a:t>
            </a:r>
            <a:r>
              <a:rPr sz="3600" spc="-100" dirty="0">
                <a:latin typeface="Arial"/>
                <a:cs typeface="Arial"/>
              </a:rPr>
              <a:t> </a:t>
            </a:r>
            <a:r>
              <a:rPr sz="3600" dirty="0">
                <a:latin typeface="Arial"/>
                <a:cs typeface="Arial"/>
              </a:rPr>
              <a:t>Job!</a:t>
            </a:r>
          </a:p>
          <a:p>
            <a:pPr marL="12700">
              <a:lnSpc>
                <a:spcPts val="2160"/>
              </a:lnSpc>
              <a:spcBef>
                <a:spcPts val="1240"/>
              </a:spcBef>
            </a:pPr>
            <a:r>
              <a:rPr sz="2200" dirty="0">
                <a:latin typeface="Arial"/>
                <a:cs typeface="Arial"/>
              </a:rPr>
              <a:t>Thank </a:t>
            </a:r>
            <a:r>
              <a:rPr sz="2200" spc="-5" dirty="0">
                <a:latin typeface="Arial"/>
                <a:cs typeface="Arial"/>
              </a:rPr>
              <a:t>you for </a:t>
            </a:r>
            <a:r>
              <a:rPr sz="2200" dirty="0">
                <a:latin typeface="Arial"/>
                <a:cs typeface="Arial"/>
              </a:rPr>
              <a:t>your participation in the</a:t>
            </a:r>
            <a:r>
              <a:rPr sz="2200" spc="-114" dirty="0">
                <a:latin typeface="Arial"/>
                <a:cs typeface="Arial"/>
              </a:rPr>
              <a:t> </a:t>
            </a:r>
            <a:r>
              <a:rPr lang="en-US" sz="2200" dirty="0">
                <a:latin typeface="Arial"/>
                <a:cs typeface="Arial"/>
              </a:rPr>
              <a:t>2020</a:t>
            </a:r>
            <a:endParaRPr sz="2200" dirty="0">
              <a:latin typeface="Arial"/>
              <a:cs typeface="Arial"/>
            </a:endParaRPr>
          </a:p>
          <a:p>
            <a:pPr marL="12700">
              <a:lnSpc>
                <a:spcPts val="2160"/>
              </a:lnSpc>
            </a:pPr>
            <a:r>
              <a:rPr sz="2200" dirty="0">
                <a:latin typeface="Arial"/>
                <a:cs typeface="Arial"/>
              </a:rPr>
              <a:t>Surface Operations</a:t>
            </a:r>
            <a:r>
              <a:rPr sz="2200" spc="-114" dirty="0">
                <a:latin typeface="Arial"/>
                <a:cs typeface="Arial"/>
              </a:rPr>
              <a:t> </a:t>
            </a:r>
            <a:r>
              <a:rPr sz="2200" dirty="0">
                <a:latin typeface="Arial"/>
                <a:cs typeface="Arial"/>
              </a:rPr>
              <a:t>Workshop.</a:t>
            </a:r>
          </a:p>
          <a:p>
            <a:pPr marL="12700" marR="627380">
              <a:lnSpc>
                <a:spcPct val="80000"/>
              </a:lnSpc>
              <a:spcBef>
                <a:spcPts val="1680"/>
              </a:spcBef>
            </a:pPr>
            <a:r>
              <a:rPr sz="2200" dirty="0">
                <a:latin typeface="Arial"/>
                <a:cs typeface="Arial"/>
              </a:rPr>
              <a:t>Please share your thoughts </a:t>
            </a:r>
            <a:r>
              <a:rPr lang="en-US" sz="2200" dirty="0">
                <a:latin typeface="Arial"/>
                <a:cs typeface="Arial"/>
              </a:rPr>
              <a:t>and feedback </a:t>
            </a:r>
            <a:r>
              <a:rPr sz="2200" dirty="0">
                <a:latin typeface="Arial"/>
                <a:cs typeface="Arial"/>
              </a:rPr>
              <a:t>about</a:t>
            </a:r>
            <a:r>
              <a:rPr sz="2200" spc="-165" dirty="0">
                <a:latin typeface="Arial"/>
                <a:cs typeface="Arial"/>
              </a:rPr>
              <a:t> </a:t>
            </a:r>
            <a:r>
              <a:rPr sz="2200" dirty="0">
                <a:latin typeface="Arial"/>
                <a:cs typeface="Arial"/>
              </a:rPr>
              <a:t>this  workshop with</a:t>
            </a:r>
            <a:r>
              <a:rPr sz="2200" spc="-114" dirty="0">
                <a:latin typeface="Arial"/>
                <a:cs typeface="Arial"/>
              </a:rPr>
              <a:t> </a:t>
            </a:r>
            <a:r>
              <a:rPr sz="2200" dirty="0">
                <a:latin typeface="Arial"/>
                <a:cs typeface="Arial"/>
              </a:rPr>
              <a:t>us.</a:t>
            </a:r>
          </a:p>
          <a:p>
            <a:pPr marL="12700">
              <a:lnSpc>
                <a:spcPct val="100000"/>
              </a:lnSpc>
              <a:spcBef>
                <a:spcPts val="1200"/>
              </a:spcBef>
            </a:pPr>
            <a:r>
              <a:rPr sz="2200" dirty="0">
                <a:latin typeface="Arial"/>
                <a:cs typeface="Arial"/>
              </a:rPr>
              <a:t>Send your comments</a:t>
            </a:r>
            <a:r>
              <a:rPr sz="2200" spc="-130" dirty="0">
                <a:latin typeface="Arial"/>
                <a:cs typeface="Arial"/>
              </a:rPr>
              <a:t> </a:t>
            </a:r>
            <a:r>
              <a:rPr sz="2200" dirty="0">
                <a:latin typeface="Arial"/>
                <a:cs typeface="Arial"/>
              </a:rPr>
              <a:t>to:</a:t>
            </a:r>
          </a:p>
          <a:p>
            <a:pPr marL="12700" marR="115570">
              <a:lnSpc>
                <a:spcPts val="1939"/>
              </a:lnSpc>
              <a:spcBef>
                <a:spcPts val="470"/>
              </a:spcBef>
              <a:spcAft>
                <a:spcPts val="600"/>
              </a:spcAft>
              <a:tabLst>
                <a:tab pos="1943735" algn="l"/>
              </a:tabLst>
            </a:pPr>
            <a:r>
              <a:rPr lang="en-US" sz="1800" spc="-5" dirty="0">
                <a:latin typeface="Arial"/>
                <a:cs typeface="Arial"/>
              </a:rPr>
              <a:t>Division </a:t>
            </a:r>
            <a:r>
              <a:rPr sz="1800" spc="-5" dirty="0">
                <a:latin typeface="Arial"/>
                <a:cs typeface="Arial"/>
              </a:rPr>
              <a:t>Chief, Operations Projects and Educational  Outreach</a:t>
            </a:r>
            <a:r>
              <a:rPr sz="1800" spc="15" dirty="0">
                <a:latin typeface="Arial"/>
                <a:cs typeface="Arial"/>
              </a:rPr>
              <a:t> </a:t>
            </a:r>
            <a:r>
              <a:rPr sz="1800" spc="-5" dirty="0">
                <a:latin typeface="Arial"/>
                <a:cs typeface="Arial"/>
              </a:rPr>
              <a:t>	</a:t>
            </a:r>
            <a:r>
              <a:rPr sz="1800" b="1" u="sng" spc="-5" dirty="0">
                <a:solidFill>
                  <a:srgbClr val="009999"/>
                </a:solidFill>
                <a:latin typeface="Arial"/>
                <a:cs typeface="Arial"/>
                <a:hlinkClick r:id="rId5"/>
              </a:rPr>
              <a:t>Bruce.Pugh@cgauxnet.us</a:t>
            </a:r>
            <a:endParaRPr sz="1800" dirty="0">
              <a:latin typeface="Arial"/>
              <a:cs typeface="Arial"/>
            </a:endParaRPr>
          </a:p>
          <a:p>
            <a:pPr marL="12700" marR="2115185"/>
            <a:r>
              <a:rPr lang="en-US" sz="2000" dirty="0">
                <a:latin typeface="Arial" charset="0"/>
                <a:cs typeface="Arial"/>
              </a:rPr>
              <a:t>Bruce Pugh, DVC-RE</a:t>
            </a:r>
          </a:p>
          <a:p>
            <a:pPr marL="12700" marR="2115185"/>
            <a:r>
              <a:rPr lang="en-US" sz="2000" dirty="0">
                <a:latin typeface="Arial" charset="0"/>
                <a:cs typeface="Arial"/>
              </a:rPr>
              <a:t>Rick Saunders</a:t>
            </a:r>
            <a:r>
              <a:rPr sz="2000" dirty="0">
                <a:latin typeface="Arial" charset="0"/>
                <a:cs typeface="Arial"/>
              </a:rPr>
              <a:t>, DIR-R </a:t>
            </a:r>
            <a:endParaRPr lang="en-US" sz="2000" dirty="0">
              <a:latin typeface="Arial" charset="0"/>
              <a:cs typeface="Arial"/>
            </a:endParaRPr>
          </a:p>
          <a:p>
            <a:pPr marL="12700" marR="2115185"/>
            <a:r>
              <a:rPr lang="en-US" sz="2000" dirty="0">
                <a:latin typeface="Arial" charset="0"/>
              </a:rPr>
              <a:t>Roy Savoca, </a:t>
            </a:r>
            <a:r>
              <a:rPr sz="2000" dirty="0">
                <a:latin typeface="Arial" charset="0"/>
                <a:cs typeface="Arial"/>
              </a:rPr>
              <a:t>DIR-Rd</a:t>
            </a:r>
          </a:p>
        </p:txBody>
      </p:sp>
      <p:sp>
        <p:nvSpPr>
          <p:cNvPr id="9" name="object 9"/>
          <p:cNvSpPr/>
          <p:nvPr/>
        </p:nvSpPr>
        <p:spPr>
          <a:xfrm>
            <a:off x="609601" y="152401"/>
            <a:ext cx="3238500" cy="923925"/>
          </a:xfrm>
          <a:prstGeom prst="rect">
            <a:avLst/>
          </a:prstGeom>
          <a:blipFill>
            <a:blip r:embed="rId6" cstate="print"/>
            <a:stretch>
              <a:fillRect/>
            </a:stretch>
          </a:blipFill>
        </p:spPr>
        <p:txBody>
          <a:bodyPr wrap="square" lIns="0" tIns="0" rIns="0" bIns="0" rtlCol="0"/>
          <a:lstStyle/>
          <a:p>
            <a:endParaRPr dirty="0"/>
          </a:p>
        </p:txBody>
      </p:sp>
      <p:sp>
        <p:nvSpPr>
          <p:cNvPr id="10" name="Rectangle 6"/>
          <p:cNvSpPr>
            <a:spLocks noGrp="1" noChangeArrowheads="1"/>
          </p:cNvSpPr>
          <p:nvPr>
            <p:ph type="sldNum" sz="quarter" idx="4294967295"/>
          </p:nvPr>
        </p:nvSpPr>
        <p:spPr>
          <a:xfrm>
            <a:off x="11379200" y="6248400"/>
            <a:ext cx="508000" cy="30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45</a:t>
            </a:fld>
            <a:endParaRPr lang="en-US" altLang="en-US" sz="1400" b="1" dirty="0">
              <a:solidFill>
                <a:srgbClr val="000099"/>
              </a:solidFill>
            </a:endParaRPr>
          </a:p>
        </p:txBody>
      </p:sp>
      <p:sp>
        <p:nvSpPr>
          <p:cNvPr id="12" name="object 10"/>
          <p:cNvSpPr txBox="1">
            <a:spLocks noGrp="1"/>
          </p:cNvSpPr>
          <p:nvPr>
            <p:ph type="ftr" sz="quarter" idx="4294967295"/>
          </p:nvPr>
        </p:nvSpPr>
        <p:spPr>
          <a:xfrm>
            <a:off x="3069771" y="6273004"/>
            <a:ext cx="7798526"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sz="1800" b="1"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2020 Surface Operations Workshop  Response Directorate</a:t>
            </a:r>
            <a:endParaRPr sz="1800" b="1"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859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1"/>
          <p:cNvSpPr txBox="1">
            <a:spLocks noGrp="1"/>
          </p:cNvSpPr>
          <p:nvPr>
            <p:ph type="title"/>
          </p:nvPr>
        </p:nvSpPr>
        <p:spPr>
          <a:prstGeom prst="rect">
            <a:avLst/>
          </a:prstGeom>
        </p:spPr>
        <p:txBody>
          <a:bodyPr>
            <a:normAutofit/>
          </a:bodyPr>
          <a:lstStyle/>
          <a:p>
            <a:pPr algn="r"/>
            <a:r>
              <a:rPr lang="en-US" sz="3600" b="1" dirty="0"/>
              <a:t>Risk Management As A Way Of Life</a:t>
            </a:r>
          </a:p>
        </p:txBody>
      </p:sp>
      <p:sp>
        <p:nvSpPr>
          <p:cNvPr id="68" name="Content Placeholder 2"/>
          <p:cNvSpPr txBox="1">
            <a:spLocks noGrp="1"/>
          </p:cNvSpPr>
          <p:nvPr>
            <p:ph type="body" idx="1"/>
          </p:nvPr>
        </p:nvSpPr>
        <p:spPr>
          <a:prstGeom prst="rect">
            <a:avLst/>
          </a:prstGeom>
        </p:spPr>
        <p:txBody>
          <a:bodyPr>
            <a:noAutofit/>
          </a:bodyPr>
          <a:lstStyle/>
          <a:p>
            <a:r>
              <a:rPr lang="en-US" sz="3200" dirty="0">
                <a:latin typeface="Arial" panose="020B0604020202020204" pitchFamily="34" charset="0"/>
                <a:cs typeface="Arial" panose="020B0604020202020204" pitchFamily="34" charset="0"/>
              </a:rPr>
              <a:t>We Continually Make Decisions Based on How Much Risk We Are Willing To Accept</a:t>
            </a:r>
          </a:p>
          <a:p>
            <a:pPr lvl="1"/>
            <a:r>
              <a:rPr lang="en-US" sz="3200" dirty="0">
                <a:latin typeface="Arial" panose="020B0604020202020204" pitchFamily="34" charset="0"/>
                <a:cs typeface="Arial" panose="020B0604020202020204" pitchFamily="34" charset="0"/>
              </a:rPr>
              <a:t>Personal</a:t>
            </a:r>
          </a:p>
          <a:p>
            <a:pPr lvl="1"/>
            <a:r>
              <a:rPr lang="en-US" sz="3200" dirty="0">
                <a:latin typeface="Arial" panose="020B0604020202020204" pitchFamily="34" charset="0"/>
                <a:cs typeface="Arial" panose="020B0604020202020204" pitchFamily="34" charset="0"/>
              </a:rPr>
              <a:t>Auxiliary</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By Increasing Our Understanding Of Risk Management – We Will Increase Our Performance and Safety</a:t>
            </a:r>
          </a:p>
          <a:p>
            <a:endParaRPr lang="en-US" sz="3200" dirty="0">
              <a:latin typeface="Arial" panose="020B0604020202020204" pitchFamily="34" charset="0"/>
              <a:cs typeface="Arial" panose="020B0604020202020204" pitchFamily="34" charset="0"/>
            </a:endParaRPr>
          </a:p>
          <a:p>
            <a:endParaRPr lang="en-US" sz="3200" dirty="0"/>
          </a:p>
        </p:txBody>
      </p:sp>
      <p:sp>
        <p:nvSpPr>
          <p:cNvPr id="7" name="Slide Number Placeholder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5</a:t>
            </a:fld>
            <a:endParaRPr lang="en-US" altLang="en-US" sz="1400" b="1" dirty="0">
              <a:solidFill>
                <a:srgbClr val="000099"/>
              </a:solidFill>
            </a:endParaRPr>
          </a:p>
        </p:txBody>
      </p:sp>
      <p:sp>
        <p:nvSpPr>
          <p:cNvPr id="5" name="object 17"/>
          <p:cNvSpPr txBox="1">
            <a:spLocks noGrp="1"/>
          </p:cNvSpPr>
          <p:nvPr>
            <p:ph type="ftr" sz="quarter" idx="4294967295"/>
          </p:nvPr>
        </p:nvSpPr>
        <p:spPr>
          <a:xfrm>
            <a:off x="2978332" y="6327408"/>
            <a:ext cx="7876902"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10"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027385706"/>
      </p:ext>
    </p:extLst>
  </p:cSld>
  <p:clrMapOvr>
    <a:masterClrMapping/>
  </p:clrMapOvr>
  <mc:AlternateContent xmlns:mc="http://schemas.openxmlformats.org/markup-compatibility/2006" xmlns:p14="http://schemas.microsoft.com/office/powerpoint/2010/main">
    <mc:Choice Requires="p14">
      <p:transition spd="slow">
        <p:cover dir="u"/>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2E4E242B-C570-4C77-B336-C9923A56367B}"/>
              </a:ext>
            </a:extLst>
          </p:cNvPr>
          <p:cNvSpPr>
            <a:spLocks noGrp="1"/>
          </p:cNvSpPr>
          <p:nvPr>
            <p:ph type="title"/>
          </p:nvPr>
        </p:nvSpPr>
        <p:spPr/>
        <p:txBody>
          <a:bodyPr>
            <a:normAutofit/>
          </a:bodyPr>
          <a:lstStyle/>
          <a:p>
            <a:pPr algn="r"/>
            <a:r>
              <a:rPr lang="en-US" sz="3600" b="1" dirty="0"/>
              <a:t>Risk Management</a:t>
            </a:r>
          </a:p>
        </p:txBody>
      </p:sp>
      <p:sp>
        <p:nvSpPr>
          <p:cNvPr id="3" name="Text Placeholder 2"/>
          <p:cNvSpPr>
            <a:spLocks noGrp="1"/>
          </p:cNvSpPr>
          <p:nvPr>
            <p:ph type="body" idx="1"/>
          </p:nvPr>
        </p:nvSpPr>
        <p:spPr/>
        <p:txBody>
          <a:bodyPr>
            <a:normAutofit/>
          </a:bodyPr>
          <a:lstStyle/>
          <a:p>
            <a:pPr marL="0" indent="0" algn="ctr">
              <a:buNone/>
            </a:pPr>
            <a:r>
              <a:rPr lang="en-US" dirty="0">
                <a:latin typeface="Arial" panose="020B0604020202020204" pitchFamily="34" charset="0"/>
                <a:cs typeface="Arial" panose="020B0604020202020204" pitchFamily="34" charset="0"/>
              </a:rPr>
              <a:t>Risk Management is more than filling out a form or a process.</a:t>
            </a:r>
          </a:p>
          <a:p>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It is a </a:t>
            </a:r>
            <a:r>
              <a:rPr lang="en-US" dirty="0">
                <a:solidFill>
                  <a:srgbClr val="00B050"/>
                </a:solidFill>
                <a:latin typeface="Arial" panose="020B0604020202020204" pitchFamily="34" charset="0"/>
                <a:cs typeface="Arial" panose="020B0604020202020204" pitchFamily="34" charset="0"/>
              </a:rPr>
              <a:t>mindset</a:t>
            </a:r>
            <a:r>
              <a:rPr lang="en-US" dirty="0">
                <a:latin typeface="Arial" panose="020B0604020202020204" pitchFamily="34" charset="0"/>
                <a:cs typeface="Arial" panose="020B0604020202020204" pitchFamily="34" charset="0"/>
              </a:rPr>
              <a:t> and awareness of risk and reward that can be used not only in your Auxiliary life but in everything that we do in our personal lives. </a:t>
            </a:r>
          </a:p>
          <a:p>
            <a:pPr marL="0" indent="0" algn="ctr">
              <a:buNone/>
            </a:pPr>
            <a:endParaRPr lang="en-US" dirty="0"/>
          </a:p>
          <a:p>
            <a:pPr marL="0" indent="0" algn="ctr">
              <a:buNone/>
            </a:pPr>
            <a:r>
              <a:rPr lang="en-US" dirty="0"/>
              <a:t>It is a </a:t>
            </a:r>
            <a:r>
              <a:rPr lang="en-US" dirty="0">
                <a:effectLst>
                  <a:outerShdw blurRad="38100" dist="38100" dir="2700000" algn="tl">
                    <a:srgbClr val="000000">
                      <a:alpha val="43137"/>
                    </a:srgbClr>
                  </a:outerShdw>
                </a:effectLst>
              </a:rPr>
              <a:t>Safety Culture!</a:t>
            </a:r>
          </a:p>
          <a:p>
            <a:pPr marL="0" indent="0" algn="ctr">
              <a:buNone/>
            </a:pPr>
            <a:endParaRPr lang="en-US" sz="3400" dirty="0"/>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6</a:t>
            </a:fld>
            <a:endParaRPr lang="en-US" altLang="en-US" sz="1400" b="1" dirty="0">
              <a:solidFill>
                <a:srgbClr val="000099"/>
              </a:solidFill>
            </a:endParaRPr>
          </a:p>
        </p:txBody>
      </p:sp>
      <p:sp>
        <p:nvSpPr>
          <p:cNvPr id="5" name="object 17"/>
          <p:cNvSpPr txBox="1">
            <a:spLocks noGrp="1"/>
          </p:cNvSpPr>
          <p:nvPr>
            <p:ph type="ftr" sz="quarter" idx="4294967295"/>
          </p:nvPr>
        </p:nvSpPr>
        <p:spPr>
          <a:xfrm>
            <a:off x="3017520" y="6297610"/>
            <a:ext cx="6518366"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9" name="object 4"/>
          <p:cNvSpPr/>
          <p:nvPr/>
        </p:nvSpPr>
        <p:spPr>
          <a:xfrm>
            <a:off x="609601" y="6248398"/>
            <a:ext cx="2171700" cy="488950"/>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56066240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1"/>
          <p:cNvSpPr txBox="1">
            <a:spLocks noGrp="1"/>
          </p:cNvSpPr>
          <p:nvPr>
            <p:ph type="title"/>
          </p:nvPr>
        </p:nvSpPr>
        <p:spPr>
          <a:prstGeom prst="rect">
            <a:avLst/>
          </a:prstGeom>
        </p:spPr>
        <p:txBody>
          <a:bodyPr>
            <a:normAutofit/>
          </a:bodyPr>
          <a:lstStyle/>
          <a:p>
            <a:pPr algn="r"/>
            <a:r>
              <a:rPr lang="en-US" sz="3600" b="1" dirty="0"/>
              <a:t>What is Risk Management</a:t>
            </a:r>
          </a:p>
        </p:txBody>
      </p:sp>
      <p:sp>
        <p:nvSpPr>
          <p:cNvPr id="68" name="Content Placeholder 2"/>
          <p:cNvSpPr txBox="1">
            <a:spLocks noGrp="1"/>
          </p:cNvSpPr>
          <p:nvPr>
            <p:ph type="body" idx="1"/>
          </p:nvPr>
        </p:nvSpPr>
        <p:spPr>
          <a:prstGeom prst="rect">
            <a:avLst/>
          </a:prstGeom>
        </p:spPr>
        <p:txBody>
          <a:bodyPr>
            <a:noAutofit/>
          </a:bodyPr>
          <a:lstStyle/>
          <a:p>
            <a:pPr marL="0" indent="0" algn="ctr">
              <a:buNone/>
            </a:pPr>
            <a:r>
              <a:rPr lang="en-US" dirty="0">
                <a:latin typeface="Arial" panose="020B0604020202020204" pitchFamily="34" charset="0"/>
                <a:cs typeface="Arial" panose="020B0604020202020204" pitchFamily="34" charset="0"/>
              </a:rPr>
              <a:t>A continuous, systematic process of identifying and controlling risk in all activities according to a set of pre-conceived parameters by applying appropriate management policies and procedures.  </a:t>
            </a:r>
          </a:p>
          <a:p>
            <a:pPr marL="0" indent="0" algn="ctr">
              <a:buNone/>
            </a:pPr>
            <a:endParaRPr lang="en-US" sz="1200"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This process includes detecting hazards, assessing risk, and implementing and monitoring risk controls to support effective, risk-based decision-making</a:t>
            </a:r>
            <a:r>
              <a:rPr lang="en-US" sz="3600" dirty="0">
                <a:latin typeface="Arial" panose="020B0604020202020204" pitchFamily="34" charset="0"/>
                <a:cs typeface="Arial" panose="020B0604020202020204" pitchFamily="34" charset="0"/>
              </a:rPr>
              <a:t>. </a:t>
            </a:r>
            <a:endParaRPr sz="3600" dirty="0">
              <a:latin typeface="Arial" panose="020B0604020202020204" pitchFamily="34" charset="0"/>
              <a:cs typeface="Arial" panose="020B0604020202020204" pitchFamily="34" charset="0"/>
            </a:endParaRP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7</a:t>
            </a:fld>
            <a:endParaRPr lang="en-US" altLang="en-US" sz="1400" b="1" dirty="0">
              <a:solidFill>
                <a:srgbClr val="000099"/>
              </a:solidFill>
            </a:endParaRPr>
          </a:p>
        </p:txBody>
      </p:sp>
      <p:sp>
        <p:nvSpPr>
          <p:cNvPr id="5" name="object 17"/>
          <p:cNvSpPr txBox="1">
            <a:spLocks noGrp="1"/>
          </p:cNvSpPr>
          <p:nvPr>
            <p:ph type="ftr" sz="quarter" idx="4294967295"/>
          </p:nvPr>
        </p:nvSpPr>
        <p:spPr>
          <a:xfrm>
            <a:off x="3004456" y="6297610"/>
            <a:ext cx="7994469"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9"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024292926"/>
      </p:ext>
    </p:extLst>
  </p:cSld>
  <p:clrMapOvr>
    <a:masterClrMapping/>
  </p:clrMapOvr>
  <mc:AlternateContent xmlns:mc="http://schemas.openxmlformats.org/markup-compatibility/2006" xmlns:p14="http://schemas.microsoft.com/office/powerpoint/2010/main">
    <mc:Choice Requires="p14">
      <p:transition spd="slow">
        <p:cover dir="u"/>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1"/>
          <p:cNvSpPr txBox="1">
            <a:spLocks noGrp="1"/>
          </p:cNvSpPr>
          <p:nvPr>
            <p:ph type="title"/>
          </p:nvPr>
        </p:nvSpPr>
        <p:spPr>
          <a:prstGeom prst="rect">
            <a:avLst/>
          </a:prstGeom>
        </p:spPr>
        <p:txBody>
          <a:bodyPr>
            <a:noAutofit/>
          </a:bodyPr>
          <a:lstStyle/>
          <a:p>
            <a:pPr algn="r"/>
            <a:r>
              <a:rPr lang="en-US" sz="3600" b="1" dirty="0"/>
              <a:t>Risk Management As A Way Of Life</a:t>
            </a:r>
          </a:p>
        </p:txBody>
      </p:sp>
      <p:sp>
        <p:nvSpPr>
          <p:cNvPr id="68" name="Content Placeholder 2"/>
          <p:cNvSpPr txBox="1">
            <a:spLocks noGrp="1"/>
          </p:cNvSpPr>
          <p:nvPr>
            <p:ph type="body" idx="1"/>
          </p:nvPr>
        </p:nvSpPr>
        <p:spPr>
          <a:xfrm>
            <a:off x="609600" y="1759131"/>
            <a:ext cx="10972800" cy="4367033"/>
          </a:xfrm>
          <a:prstGeom prst="rect">
            <a:avLst/>
          </a:prstGeom>
        </p:spPr>
        <p:txBody>
          <a:bodyPr>
            <a:noAutofit/>
          </a:bodyPr>
          <a:lstStyle/>
          <a:p>
            <a:r>
              <a:rPr lang="en-US" sz="3200" dirty="0">
                <a:latin typeface="Arial" panose="020B0604020202020204" pitchFamily="34" charset="0"/>
                <a:cs typeface="Arial" panose="020B0604020202020204" pitchFamily="34" charset="0"/>
              </a:rPr>
              <a:t>We Take Steps To Mitigate The Risks</a:t>
            </a:r>
          </a:p>
          <a:p>
            <a:pPr lvl="1"/>
            <a:r>
              <a:rPr lang="en-US" sz="2800" dirty="0">
                <a:latin typeface="Arial" panose="020B0604020202020204" pitchFamily="34" charset="0"/>
                <a:cs typeface="Arial" panose="020B0604020202020204" pitchFamily="34" charset="0"/>
              </a:rPr>
              <a:t>Ask for Help</a:t>
            </a:r>
          </a:p>
          <a:p>
            <a:pPr lvl="1"/>
            <a:r>
              <a:rPr lang="en-US" sz="2800" dirty="0">
                <a:latin typeface="Arial" panose="020B0604020202020204" pitchFamily="34" charset="0"/>
                <a:cs typeface="Arial" panose="020B0604020202020204" pitchFamily="34" charset="0"/>
              </a:rPr>
              <a:t>Modify Our Plans</a:t>
            </a:r>
          </a:p>
          <a:p>
            <a:pPr lvl="1"/>
            <a:r>
              <a:rPr lang="en-US" sz="2800" dirty="0">
                <a:latin typeface="Arial" panose="020B0604020202020204" pitchFamily="34" charset="0"/>
                <a:cs typeface="Arial" panose="020B0604020202020204" pitchFamily="34" charset="0"/>
              </a:rPr>
              <a:t>Reassess continuously </a:t>
            </a:r>
          </a:p>
          <a:p>
            <a:pPr lvl="2"/>
            <a:r>
              <a:rPr lang="en-US" sz="2400" dirty="0">
                <a:latin typeface="Arial" panose="020B0604020202020204" pitchFamily="34" charset="0"/>
                <a:cs typeface="Arial" panose="020B0604020202020204" pitchFamily="34" charset="0"/>
              </a:rPr>
              <a:t>Change Our Start Time</a:t>
            </a:r>
          </a:p>
          <a:p>
            <a:pPr lvl="2"/>
            <a:r>
              <a:rPr lang="en-US" sz="2400" dirty="0">
                <a:latin typeface="Arial" panose="020B0604020202020204" pitchFamily="34" charset="0"/>
                <a:cs typeface="Arial" panose="020B0604020202020204" pitchFamily="34" charset="0"/>
              </a:rPr>
              <a:t>Change Our Route</a:t>
            </a:r>
          </a:p>
          <a:p>
            <a:pPr lvl="2"/>
            <a:r>
              <a:rPr lang="en-US" sz="2400" dirty="0">
                <a:latin typeface="Arial" panose="020B0604020202020204" pitchFamily="34" charset="0"/>
                <a:cs typeface="Arial" panose="020B0604020202020204" pitchFamily="34" charset="0"/>
              </a:rPr>
              <a:t>Change Our Crew</a:t>
            </a:r>
          </a:p>
          <a:p>
            <a:pPr lvl="1"/>
            <a:r>
              <a:rPr lang="en-US" sz="2800" dirty="0">
                <a:latin typeface="Arial" panose="020B0604020202020204" pitchFamily="34" charset="0"/>
                <a:cs typeface="Arial" panose="020B0604020202020204" pitchFamily="34" charset="0"/>
              </a:rPr>
              <a:t>Check Our Equipment (be proficient, not just aware)</a:t>
            </a:r>
          </a:p>
          <a:p>
            <a:endParaRPr sz="2400" dirty="0">
              <a:latin typeface="Arial" panose="020B0604020202020204" pitchFamily="34" charset="0"/>
              <a:cs typeface="Arial" panose="020B0604020202020204" pitchFamily="34" charset="0"/>
            </a:endParaRPr>
          </a:p>
        </p:txBody>
      </p:sp>
      <p:sp>
        <p:nvSpPr>
          <p:cNvPr id="7" name="Slide Number Placeholder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8</a:t>
            </a:fld>
            <a:endParaRPr lang="en-US" altLang="en-US" sz="1400" b="1" dirty="0">
              <a:solidFill>
                <a:srgbClr val="000099"/>
              </a:solidFill>
            </a:endParaRPr>
          </a:p>
        </p:txBody>
      </p:sp>
      <p:sp>
        <p:nvSpPr>
          <p:cNvPr id="5" name="object 17"/>
          <p:cNvSpPr txBox="1">
            <a:spLocks noGrp="1"/>
          </p:cNvSpPr>
          <p:nvPr>
            <p:ph type="ftr" sz="quarter" idx="4294967295"/>
          </p:nvPr>
        </p:nvSpPr>
        <p:spPr>
          <a:xfrm>
            <a:off x="3056707" y="6273004"/>
            <a:ext cx="7994469" cy="221214"/>
          </a:xfrm>
          <a:prstGeom prst="rect">
            <a:avLst/>
          </a:prstGeom>
        </p:spPr>
        <p:txBody>
          <a:bodyPr vert="horz" wrap="square" lIns="0" tIns="3175" rIns="0" bIns="0" rtlCol="0">
            <a:spAutoFit/>
          </a:bodyPr>
          <a:lstStyle/>
          <a:p>
            <a:pPr marL="562610" marR="5080" indent="-550545">
              <a:lnSpc>
                <a:spcPts val="1680"/>
              </a:lnSpc>
              <a:spcBef>
                <a:spcPts val="25"/>
              </a:spcBef>
            </a:pPr>
            <a:r>
              <a:rPr lang="en-US" dirty="0"/>
              <a:t>2020 Surface Operations Workshop  Response Directorate</a:t>
            </a:r>
            <a:endParaRPr spc="-5" dirty="0"/>
          </a:p>
        </p:txBody>
      </p:sp>
      <p:sp>
        <p:nvSpPr>
          <p:cNvPr id="10" name="object 4"/>
          <p:cNvSpPr/>
          <p:nvPr/>
        </p:nvSpPr>
        <p:spPr>
          <a:xfrm>
            <a:off x="609601" y="6248398"/>
            <a:ext cx="2171700" cy="48895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799797767"/>
      </p:ext>
    </p:extLst>
  </p:cSld>
  <p:clrMapOvr>
    <a:masterClrMapping/>
  </p:clrMapOvr>
  <mc:AlternateContent xmlns:mc="http://schemas.openxmlformats.org/markup-compatibility/2006" xmlns:p14="http://schemas.microsoft.com/office/powerpoint/2010/main">
    <mc:Choice Requires="p14">
      <p:transition spd="slow">
        <p:cover dir="u"/>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7375C0-75EB-4A5E-8108-5FC3E7A70416}"/>
              </a:ext>
            </a:extLst>
          </p:cNvPr>
          <p:cNvSpPr>
            <a:spLocks noGrp="1"/>
          </p:cNvSpPr>
          <p:nvPr>
            <p:ph type="title"/>
          </p:nvPr>
        </p:nvSpPr>
        <p:spPr/>
        <p:txBody>
          <a:bodyPr>
            <a:normAutofit/>
          </a:bodyPr>
          <a:lstStyle/>
          <a:p>
            <a:pPr algn="r"/>
            <a:r>
              <a:rPr lang="en-US" sz="3600" b="1" dirty="0"/>
              <a:t>Major Changes to RM</a:t>
            </a:r>
          </a:p>
        </p:txBody>
      </p:sp>
      <p:sp>
        <p:nvSpPr>
          <p:cNvPr id="3" name="Text Placeholder 2">
            <a:extLst>
              <a:ext uri="{FF2B5EF4-FFF2-40B4-BE49-F238E27FC236}">
                <a16:creationId xmlns="" xmlns:a16="http://schemas.microsoft.com/office/drawing/2014/main" id="{FAD7B87C-87C4-4516-86E8-880DCE9DCEFD}"/>
              </a:ext>
            </a:extLst>
          </p:cNvPr>
          <p:cNvSpPr>
            <a:spLocks noGrp="1"/>
          </p:cNvSpPr>
          <p:nvPr>
            <p:ph type="body" idx="1"/>
          </p:nvPr>
        </p:nvSpPr>
        <p:spPr/>
        <p:txBody>
          <a:bodyPr>
            <a:normAutofit/>
          </a:bodyPr>
          <a:lstStyle/>
          <a:p>
            <a:pPr marL="0" indent="0">
              <a:buNone/>
            </a:pPr>
            <a:r>
              <a:rPr lang="en-US" dirty="0">
                <a:latin typeface="Arial" panose="020B0604020202020204" pitchFamily="34" charset="0"/>
                <a:cs typeface="Arial" panose="020B0604020202020204" pitchFamily="34" charset="0"/>
              </a:rPr>
              <a:t>The Risk Management Instruction (COMDTINST 3500.3A)</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Updates the RM process from 7 steps to the new 5 step process</a:t>
            </a:r>
          </a:p>
          <a:p>
            <a:r>
              <a:rPr lang="en-US" dirty="0">
                <a:latin typeface="Arial" panose="020B0604020202020204" pitchFamily="34" charset="0"/>
                <a:cs typeface="Arial" panose="020B0604020202020204" pitchFamily="34" charset="0"/>
              </a:rPr>
              <a:t>Reintroduces the PEACE and STAAR models</a:t>
            </a:r>
          </a:p>
          <a:p>
            <a:r>
              <a:rPr lang="en-US" dirty="0">
                <a:latin typeface="Arial" panose="020B0604020202020204" pitchFamily="34" charset="0"/>
                <a:cs typeface="Arial" panose="020B0604020202020204" pitchFamily="34" charset="0"/>
              </a:rPr>
              <a:t>Introduces the Risk Assessment Matrix (RAM)</a:t>
            </a:r>
          </a:p>
          <a:p>
            <a:r>
              <a:rPr lang="en-US" dirty="0">
                <a:latin typeface="Arial" panose="020B0604020202020204" pitchFamily="34" charset="0"/>
                <a:cs typeface="Arial" panose="020B0604020202020204" pitchFamily="34" charset="0"/>
              </a:rPr>
              <a:t>Requires the use of GAR 2.0</a:t>
            </a:r>
          </a:p>
        </p:txBody>
      </p:sp>
      <p:sp>
        <p:nvSpPr>
          <p:cNvPr id="8" name="Rectangle 6"/>
          <p:cNvSpPr>
            <a:spLocks noGrp="1" noChangeArrowheads="1"/>
          </p:cNvSpPr>
          <p:nvPr>
            <p:ph type="sldNum" sz="quarter" idx="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fontAlgn="base">
              <a:spcBef>
                <a:spcPct val="0"/>
              </a:spcBef>
              <a:spcAft>
                <a:spcPct val="0"/>
              </a:spcAft>
              <a:defRPr sz="2400">
                <a:solidFill>
                  <a:schemeClr val="tx1"/>
                </a:solidFill>
                <a:latin typeface="Times New Roman" pitchFamily="18" charset="0"/>
                <a:cs typeface="Arial" charset="0"/>
              </a:defRPr>
            </a:lvl6pPr>
            <a:lvl7pPr marL="2971800" indent="-228600" fontAlgn="base">
              <a:spcBef>
                <a:spcPct val="0"/>
              </a:spcBef>
              <a:spcAft>
                <a:spcPct val="0"/>
              </a:spcAft>
              <a:defRPr sz="2400">
                <a:solidFill>
                  <a:schemeClr val="tx1"/>
                </a:solidFill>
                <a:latin typeface="Times New Roman" pitchFamily="18" charset="0"/>
                <a:cs typeface="Arial" charset="0"/>
              </a:defRPr>
            </a:lvl7pPr>
            <a:lvl8pPr marL="3429000" indent="-228600" fontAlgn="base">
              <a:spcBef>
                <a:spcPct val="0"/>
              </a:spcBef>
              <a:spcAft>
                <a:spcPct val="0"/>
              </a:spcAft>
              <a:defRPr sz="2400">
                <a:solidFill>
                  <a:schemeClr val="tx1"/>
                </a:solidFill>
                <a:latin typeface="Times New Roman" pitchFamily="18" charset="0"/>
                <a:cs typeface="Arial" charset="0"/>
              </a:defRPr>
            </a:lvl8pPr>
            <a:lvl9pPr marL="3886200" indent="-228600" fontAlgn="base">
              <a:spcBef>
                <a:spcPct val="0"/>
              </a:spcBef>
              <a:spcAft>
                <a:spcPct val="0"/>
              </a:spcAft>
              <a:defRPr sz="2400">
                <a:solidFill>
                  <a:schemeClr val="tx1"/>
                </a:solidFill>
                <a:latin typeface="Times New Roman" pitchFamily="18" charset="0"/>
                <a:cs typeface="Arial" charset="0"/>
              </a:defRPr>
            </a:lvl9pPr>
          </a:lstStyle>
          <a:p>
            <a:fld id="{F2F5B17A-07BB-4537-8047-728E2953B584}" type="slidenum">
              <a:rPr lang="en-US" altLang="en-US" sz="1400" b="1" smtClean="0">
                <a:solidFill>
                  <a:srgbClr val="000099"/>
                </a:solidFill>
              </a:rPr>
              <a:pPr/>
              <a:t>9</a:t>
            </a:fld>
            <a:endParaRPr lang="en-US" altLang="en-US" sz="1400" b="1" dirty="0">
              <a:solidFill>
                <a:srgbClr val="000099"/>
              </a:solidFill>
            </a:endParaRPr>
          </a:p>
        </p:txBody>
      </p:sp>
      <p:sp>
        <p:nvSpPr>
          <p:cNvPr id="4" name="Footer Placeholder 3">
            <a:extLst>
              <a:ext uri="{FF2B5EF4-FFF2-40B4-BE49-F238E27FC236}">
                <a16:creationId xmlns="" xmlns:a16="http://schemas.microsoft.com/office/drawing/2014/main" id="{1FF271B7-01A9-4A48-A43D-F2C3D7308757}"/>
              </a:ext>
            </a:extLst>
          </p:cNvPr>
          <p:cNvSpPr>
            <a:spLocks noGrp="1"/>
          </p:cNvSpPr>
          <p:nvPr>
            <p:ph type="ftr" sz="quarter" idx="4294967295"/>
          </p:nvPr>
        </p:nvSpPr>
        <p:spPr>
          <a:xfrm>
            <a:off x="2965269" y="6297610"/>
            <a:ext cx="8059782" cy="439738"/>
          </a:xfrm>
          <a:prstGeom prst="rect">
            <a:avLst/>
          </a:prstGeom>
        </p:spPr>
        <p:txBody>
          <a:bodyPr/>
          <a:lstStyle/>
          <a:p>
            <a:pPr marL="562610" marR="5080" indent="-550545">
              <a:lnSpc>
                <a:spcPts val="1680"/>
              </a:lnSpc>
              <a:spcBef>
                <a:spcPts val="25"/>
              </a:spcBef>
            </a:pPr>
            <a:r>
              <a:rPr lang="en-US" dirty="0"/>
              <a:t>2020 Surface Operations Workshop  Response Directorate</a:t>
            </a:r>
          </a:p>
          <a:p>
            <a:pPr marL="562610" marR="5080" indent="-550545">
              <a:lnSpc>
                <a:spcPts val="1680"/>
              </a:lnSpc>
              <a:spcBef>
                <a:spcPts val="25"/>
              </a:spcBef>
            </a:pPr>
            <a:endParaRPr lang="en-US" spc="-5" dirty="0"/>
          </a:p>
        </p:txBody>
      </p:sp>
      <p:sp>
        <p:nvSpPr>
          <p:cNvPr id="7" name="object 4"/>
          <p:cNvSpPr/>
          <p:nvPr/>
        </p:nvSpPr>
        <p:spPr>
          <a:xfrm>
            <a:off x="609601" y="6248398"/>
            <a:ext cx="2171700" cy="488950"/>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417857382"/>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Design">
      <a:majorFont>
        <a:latin typeface="Helvetica"/>
        <a:ea typeface="Helvetica"/>
        <a:cs typeface="Helvetica"/>
      </a:majorFont>
      <a:minorFont>
        <a:latin typeface="Arial"/>
        <a:ea typeface="Arial"/>
        <a:cs typeface="Arial"/>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17991</TotalTime>
  <Words>4020</Words>
  <Application>Microsoft Office PowerPoint</Application>
  <PresentationFormat>Custom</PresentationFormat>
  <Paragraphs>485</Paragraphs>
  <Slides>45</Slides>
  <Notes>38</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Office Theme</vt:lpstr>
      <vt:lpstr>Default Design</vt:lpstr>
      <vt:lpstr>PowerPoint Presentation</vt:lpstr>
      <vt:lpstr>Welcome</vt:lpstr>
      <vt:lpstr>Ground Rules</vt:lpstr>
      <vt:lpstr>Risk Management (RM)</vt:lpstr>
      <vt:lpstr>Risk Management As A Way Of Life</vt:lpstr>
      <vt:lpstr>Risk Management</vt:lpstr>
      <vt:lpstr>What is Risk Management</vt:lpstr>
      <vt:lpstr>Risk Management As A Way Of Life</vt:lpstr>
      <vt:lpstr>Major Changes to RM</vt:lpstr>
      <vt:lpstr>PEACE Model </vt:lpstr>
      <vt:lpstr>STAAR Model</vt:lpstr>
      <vt:lpstr>GAR 2.0 MATRIX</vt:lpstr>
      <vt:lpstr>What You Need to Do in Surface Operations</vt:lpstr>
      <vt:lpstr>Mission Risk</vt:lpstr>
      <vt:lpstr>I’M SAFE</vt:lpstr>
      <vt:lpstr>Training and Safety</vt:lpstr>
      <vt:lpstr>Mishap Reporting</vt:lpstr>
      <vt:lpstr>Mishap Reporting</vt:lpstr>
      <vt:lpstr>Coxswain Responsibilities Review</vt:lpstr>
      <vt:lpstr>Coxswain Responsibilities</vt:lpstr>
      <vt:lpstr>Coxswain Responsibilities</vt:lpstr>
      <vt:lpstr>Quote from Ops Policy Manual … </vt:lpstr>
      <vt:lpstr>Quote from Ops Policy Manual …  </vt:lpstr>
      <vt:lpstr>Coxswain &amp; Crew Responsibilities</vt:lpstr>
      <vt:lpstr>Crew Responsibilities Review</vt:lpstr>
      <vt:lpstr>Important Reminders</vt:lpstr>
      <vt:lpstr>Important Reminders</vt:lpstr>
      <vt:lpstr>Important Reminders</vt:lpstr>
      <vt:lpstr>“Happen Upon” Policy Reminder</vt:lpstr>
      <vt:lpstr>“Happen Upon” Policy Reminder (Con’t)</vt:lpstr>
      <vt:lpstr>Assistance to Auxiliary Facilities</vt:lpstr>
      <vt:lpstr>Safety is ALWAYS Priority 1</vt:lpstr>
      <vt:lpstr>Provide SAR Response</vt:lpstr>
      <vt:lpstr>AOM Reminders</vt:lpstr>
      <vt:lpstr>AOM Reminders (Con’t)</vt:lpstr>
      <vt:lpstr>AOM Reminders (Con’t)</vt:lpstr>
      <vt:lpstr>AOM Reminders (Con’t)</vt:lpstr>
      <vt:lpstr>AOM Reminders (Con’t)</vt:lpstr>
      <vt:lpstr>AOM Reminders (Con’t)</vt:lpstr>
      <vt:lpstr>AOM Reminders (Con’t)</vt:lpstr>
      <vt:lpstr>Subsistence Payment Reminders</vt:lpstr>
      <vt:lpstr>New AUXDATA</vt:lpstr>
      <vt:lpstr>Additional Reminders</vt:lpstr>
      <vt:lpstr>AUXSCOUT</vt:lpstr>
      <vt:lpstr>  Bravo Zulu!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Savoca</dc:creator>
  <cp:lastModifiedBy>Bruce</cp:lastModifiedBy>
  <cp:revision>147</cp:revision>
  <dcterms:created xsi:type="dcterms:W3CDTF">2019-04-30T22:08:17Z</dcterms:created>
  <dcterms:modified xsi:type="dcterms:W3CDTF">2020-05-19T14:30:52Z</dcterms:modified>
</cp:coreProperties>
</file>